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5"/>
  </p:notesMasterIdLst>
  <p:sldIdLst>
    <p:sldId id="275" r:id="rId4"/>
    <p:sldId id="293" r:id="rId5"/>
    <p:sldId id="291" r:id="rId6"/>
    <p:sldId id="292" r:id="rId7"/>
    <p:sldId id="294" r:id="rId8"/>
    <p:sldId id="256" r:id="rId9"/>
    <p:sldId id="270" r:id="rId10"/>
    <p:sldId id="295" r:id="rId11"/>
    <p:sldId id="271" r:id="rId12"/>
    <p:sldId id="277" r:id="rId13"/>
    <p:sldId id="282" r:id="rId14"/>
    <p:sldId id="260" r:id="rId15"/>
    <p:sldId id="279" r:id="rId16"/>
    <p:sldId id="259" r:id="rId17"/>
    <p:sldId id="281" r:id="rId18"/>
    <p:sldId id="278" r:id="rId19"/>
    <p:sldId id="258" r:id="rId20"/>
    <p:sldId id="272" r:id="rId21"/>
    <p:sldId id="273" r:id="rId22"/>
    <p:sldId id="274" r:id="rId23"/>
    <p:sldId id="284" r:id="rId24"/>
    <p:sldId id="268" r:id="rId25"/>
    <p:sldId id="289" r:id="rId26"/>
    <p:sldId id="285" r:id="rId27"/>
    <p:sldId id="290" r:id="rId28"/>
    <p:sldId id="286" r:id="rId29"/>
    <p:sldId id="287" r:id="rId30"/>
    <p:sldId id="288" r:id="rId31"/>
    <p:sldId id="283" r:id="rId32"/>
    <p:sldId id="296"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0306" autoAdjust="0"/>
  </p:normalViewPr>
  <p:slideViewPr>
    <p:cSldViewPr snapToGrid="0">
      <p:cViewPr varScale="1">
        <p:scale>
          <a:sx n="77" d="100"/>
          <a:sy n="77" d="100"/>
        </p:scale>
        <p:origin x="100" y="264"/>
      </p:cViewPr>
      <p:guideLst/>
    </p:cSldViewPr>
  </p:slideViewPr>
  <p:notesTextViewPr>
    <p:cViewPr>
      <p:scale>
        <a:sx n="3" d="2"/>
        <a:sy n="3" d="2"/>
      </p:scale>
      <p:origin x="0" y="0"/>
    </p:cViewPr>
  </p:notesTextViewPr>
  <p:notesViewPr>
    <p:cSldViewPr snapToGrid="0">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7D45A-98B7-4E62-A13D-4D61B8BDBA4C}" type="datetimeFigureOut">
              <a:rPr lang="en-GB" smtClean="0"/>
              <a:t>05/10/2022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272B2-EA64-46DA-A3AE-847A1370CEDE}" type="slidenum">
              <a:rPr lang="en-GB" smtClean="0"/>
              <a:t>‹#›</a:t>
            </a:fld>
            <a:endParaRPr lang="en-GB"/>
          </a:p>
        </p:txBody>
      </p:sp>
    </p:spTree>
    <p:extLst>
      <p:ext uri="{BB962C8B-B14F-4D97-AF65-F5344CB8AC3E}">
        <p14:creationId xmlns:p14="http://schemas.microsoft.com/office/powerpoint/2010/main" val="4195106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I am Jo Murphy and today I am going to talk about my background in R and how I developed my first Shiny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62D854-9912-454D-839C-468CA77E6D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451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Decide</a:t>
            </a:r>
            <a:r>
              <a:rPr lang="en-GB" baseline="0" dirty="0"/>
              <a:t> what you want to have in your Shiny. </a:t>
            </a:r>
          </a:p>
          <a:p>
            <a:r>
              <a:rPr lang="en-GB" baseline="0" dirty="0"/>
              <a:t>Do you want tabs dropdown menus, slider or plots</a:t>
            </a:r>
          </a:p>
          <a:p>
            <a:r>
              <a:rPr lang="en-GB" baseline="0" dirty="0"/>
              <a:t>There are 2 file options in R for making a shiny: having one file containing the </a:t>
            </a:r>
            <a:r>
              <a:rPr lang="en-GB" baseline="0" dirty="0" err="1"/>
              <a:t>ui</a:t>
            </a:r>
            <a:r>
              <a:rPr lang="en-GB" baseline="0" dirty="0"/>
              <a:t> and the server code, or having  two files one for the </a:t>
            </a:r>
            <a:r>
              <a:rPr lang="en-GB" baseline="0" dirty="0" err="1"/>
              <a:t>ui</a:t>
            </a:r>
            <a:r>
              <a:rPr lang="en-GB" baseline="0" dirty="0"/>
              <a:t> and another for the server. If you are building a very simple Shiny you can put everything in one file, but if it is more complicated I would choose to have the </a:t>
            </a:r>
            <a:r>
              <a:rPr lang="en-GB" baseline="0" dirty="0" err="1"/>
              <a:t>ui</a:t>
            </a:r>
            <a:r>
              <a:rPr lang="en-GB" baseline="0" dirty="0"/>
              <a:t> and sever code in separate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Discuss with colleagues what you want to show and who is going to be using it. Try to keep it as simple as possible.</a:t>
            </a:r>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10</a:t>
            </a:fld>
            <a:endParaRPr lang="en-GB"/>
          </a:p>
        </p:txBody>
      </p:sp>
    </p:spTree>
    <p:extLst>
      <p:ext uri="{BB962C8B-B14F-4D97-AF65-F5344CB8AC3E}">
        <p14:creationId xmlns:p14="http://schemas.microsoft.com/office/powerpoint/2010/main" val="937530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a:t>
            </a:r>
            <a:r>
              <a:rPr lang="en-GB" baseline="0" dirty="0"/>
              <a:t> is easy to get carried away when you start looking at what is possible to create in </a:t>
            </a:r>
            <a:r>
              <a:rPr lang="en-GB" baseline="0" dirty="0" err="1"/>
              <a:t>Shinys</a:t>
            </a:r>
            <a:r>
              <a:rPr lang="en-GB" baseline="0" dirty="0"/>
              <a:t>, but this ONS website is helpful at keeping your feet on the ground and reminding you only to incorporate the amount of interactivity you really need.</a:t>
            </a:r>
            <a:endParaRPr lang="en-GB" dirty="0"/>
          </a:p>
          <a:p>
            <a:r>
              <a:rPr lang="en-GB" dirty="0"/>
              <a:t>Design your chart in a way that helps the user get the most meaningful information, for example, by allowing the user to easily compare certain categories.</a:t>
            </a:r>
          </a:p>
        </p:txBody>
      </p:sp>
      <p:sp>
        <p:nvSpPr>
          <p:cNvPr id="4" name="Slide Number Placeholder 3"/>
          <p:cNvSpPr>
            <a:spLocks noGrp="1"/>
          </p:cNvSpPr>
          <p:nvPr>
            <p:ph type="sldNum" sz="quarter" idx="10"/>
          </p:nvPr>
        </p:nvSpPr>
        <p:spPr/>
        <p:txBody>
          <a:bodyPr/>
          <a:lstStyle/>
          <a:p>
            <a:fld id="{EF9272B2-EA64-46DA-A3AE-847A1370CEDE}" type="slidenum">
              <a:rPr lang="en-GB" smtClean="0"/>
              <a:t>11</a:t>
            </a:fld>
            <a:endParaRPr lang="en-GB"/>
          </a:p>
        </p:txBody>
      </p:sp>
    </p:spTree>
    <p:extLst>
      <p:ext uri="{BB962C8B-B14F-4D97-AF65-F5344CB8AC3E}">
        <p14:creationId xmlns:p14="http://schemas.microsoft.com/office/powerpoint/2010/main" val="2423388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14425"/>
            <a:ext cx="5486400" cy="3086100"/>
          </a:xfrm>
        </p:spPr>
      </p:sp>
      <p:sp>
        <p:nvSpPr>
          <p:cNvPr id="3" name="Notes Placeholder 2"/>
          <p:cNvSpPr>
            <a:spLocks noGrp="1"/>
          </p:cNvSpPr>
          <p:nvPr>
            <p:ph type="body" idx="1"/>
          </p:nvPr>
        </p:nvSpPr>
        <p:spPr/>
        <p:txBody>
          <a:bodyPr/>
          <a:lstStyle/>
          <a:p>
            <a:r>
              <a:rPr lang="en-GB" dirty="0"/>
              <a:t>I started by making a simple </a:t>
            </a:r>
            <a:r>
              <a:rPr lang="en-GB" dirty="0" err="1"/>
              <a:t>Shinys</a:t>
            </a:r>
            <a:r>
              <a:rPr lang="en-GB" dirty="0"/>
              <a:t> first, showing</a:t>
            </a:r>
            <a:r>
              <a:rPr lang="en-GB" baseline="0" dirty="0"/>
              <a:t> my data in a table. Just to see how things worked.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added things one at a time.</a:t>
            </a:r>
          </a:p>
          <a:p>
            <a:r>
              <a:rPr lang="en-GB" baseline="0" dirty="0"/>
              <a:t>I added a dropdown for species selection,  for this I had to m</a:t>
            </a:r>
            <a:r>
              <a:rPr lang="en-GB" dirty="0"/>
              <a:t>ake sure the datasets were in the correct format for the dropdowns to work.</a:t>
            </a:r>
            <a:br>
              <a:rPr lang="en-GB" dirty="0"/>
            </a:br>
            <a:r>
              <a:rPr lang="en-GB" dirty="0"/>
              <a:t>Before</a:t>
            </a:r>
            <a:r>
              <a:rPr lang="en-GB" baseline="0" dirty="0"/>
              <a:t> you make a change in your code, s</a:t>
            </a:r>
            <a:r>
              <a:rPr lang="en-GB" dirty="0"/>
              <a:t>ave  the original code in notepad in case everything falls over! And you can just go back  easily to a step to where everything worked.</a:t>
            </a:r>
          </a:p>
          <a:p>
            <a:endParaRPr lang="en-GB" dirty="0"/>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12</a:t>
            </a:fld>
            <a:endParaRPr lang="en-GB"/>
          </a:p>
        </p:txBody>
      </p:sp>
    </p:spTree>
    <p:extLst>
      <p:ext uri="{BB962C8B-B14F-4D97-AF65-F5344CB8AC3E}">
        <p14:creationId xmlns:p14="http://schemas.microsoft.com/office/powerpoint/2010/main" val="314900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Work with the server code in the same way as  for the UI,  go step by step. Everything  can fall over with a comma missing or a bracket in the wrong place.</a:t>
            </a:r>
          </a:p>
          <a:p>
            <a:r>
              <a:rPr lang="en-GB" sz="1200" kern="1200" dirty="0">
                <a:solidFill>
                  <a:schemeClr val="tx1"/>
                </a:solidFill>
                <a:effectLst/>
                <a:latin typeface="+mn-lt"/>
                <a:ea typeface="+mn-ea"/>
                <a:cs typeface="+mn-cs"/>
              </a:rPr>
              <a:t>It is a good idea to test that your plots work in R before adding the code to the shiny.</a:t>
            </a:r>
          </a:p>
        </p:txBody>
      </p:sp>
      <p:sp>
        <p:nvSpPr>
          <p:cNvPr id="4" name="Slide Number Placeholder 3"/>
          <p:cNvSpPr>
            <a:spLocks noGrp="1"/>
          </p:cNvSpPr>
          <p:nvPr>
            <p:ph type="sldNum" sz="quarter" idx="10"/>
          </p:nvPr>
        </p:nvSpPr>
        <p:spPr/>
        <p:txBody>
          <a:bodyPr/>
          <a:lstStyle/>
          <a:p>
            <a:fld id="{EF9272B2-EA64-46DA-A3AE-847A1370CEDE}" type="slidenum">
              <a:rPr lang="en-GB" smtClean="0"/>
              <a:t>13</a:t>
            </a:fld>
            <a:endParaRPr lang="en-GB"/>
          </a:p>
        </p:txBody>
      </p:sp>
    </p:spTree>
    <p:extLst>
      <p:ext uri="{BB962C8B-B14F-4D97-AF65-F5344CB8AC3E}">
        <p14:creationId xmlns:p14="http://schemas.microsoft.com/office/powerpoint/2010/main" val="2157547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Reactivity</a:t>
            </a:r>
            <a:r>
              <a:rPr lang="en-GB" baseline="0" dirty="0"/>
              <a:t> is what enables your outputs to react to changes in inputs. </a:t>
            </a:r>
          </a:p>
          <a:p>
            <a:r>
              <a:rPr lang="en-GB" baseline="0" dirty="0"/>
              <a:t>It changes the plots when the UI dropdowns and sliders are changed.</a:t>
            </a:r>
          </a:p>
          <a:p>
            <a:endParaRPr lang="en-GB" baseline="0" dirty="0"/>
          </a:p>
          <a:p>
            <a:r>
              <a:rPr lang="en-GB" baseline="0" dirty="0"/>
              <a:t> I found this difficult to code at first, but this website was very helpful</a:t>
            </a:r>
            <a:endParaRPr lang="en-GB" dirty="0"/>
          </a:p>
          <a:p>
            <a:r>
              <a:rPr lang="en-GB" baseline="0" dirty="0"/>
              <a:t>It has a good explanation of reactivity and how it works.</a:t>
            </a:r>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14</a:t>
            </a:fld>
            <a:endParaRPr lang="en-GB"/>
          </a:p>
        </p:txBody>
      </p:sp>
    </p:spTree>
    <p:extLst>
      <p:ext uri="{BB962C8B-B14F-4D97-AF65-F5344CB8AC3E}">
        <p14:creationId xmlns:p14="http://schemas.microsoft.com/office/powerpoint/2010/main" val="2851226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link the plot output to the dropdowns and Sliders you need to use a reactive expression such as render and put the slider outputs into a function used by </a:t>
            </a:r>
            <a:r>
              <a:rPr lang="en-GB" dirty="0" err="1"/>
              <a:t>ggplot</a:t>
            </a:r>
            <a:r>
              <a:rPr lang="en-GB" dirty="0"/>
              <a:t>.</a:t>
            </a:r>
          </a:p>
          <a:p>
            <a:r>
              <a:rPr lang="en-GB" dirty="0"/>
              <a:t>Here you can see the dropdown menus and</a:t>
            </a:r>
            <a:r>
              <a:rPr lang="en-GB" baseline="0" dirty="0"/>
              <a:t> slider year range code inside a variable called “filtered”. This is what is used as the data argument in the </a:t>
            </a:r>
            <a:r>
              <a:rPr lang="en-GB" baseline="0" dirty="0" err="1"/>
              <a:t>ggplot</a:t>
            </a:r>
            <a:r>
              <a:rPr lang="en-GB" baseline="0" dirty="0"/>
              <a:t>. All this is put inside the </a:t>
            </a:r>
            <a:r>
              <a:rPr lang="en-GB" baseline="0" dirty="0" err="1"/>
              <a:t>renderPlotly</a:t>
            </a:r>
            <a:r>
              <a:rPr lang="en-GB" baseline="0" dirty="0"/>
              <a:t> reactive function.</a:t>
            </a:r>
            <a:endParaRPr lang="en-GB" dirty="0"/>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15</a:t>
            </a:fld>
            <a:endParaRPr lang="en-GB"/>
          </a:p>
        </p:txBody>
      </p:sp>
    </p:spTree>
    <p:extLst>
      <p:ext uri="{BB962C8B-B14F-4D97-AF65-F5344CB8AC3E}">
        <p14:creationId xmlns:p14="http://schemas.microsoft.com/office/powerpoint/2010/main" val="847478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Plotly</a:t>
            </a:r>
            <a:r>
              <a:rPr lang="en-GB" dirty="0"/>
              <a:t> works better with reactive outputs than Plot.</a:t>
            </a:r>
          </a:p>
          <a:p>
            <a:r>
              <a:rPr lang="en-GB" dirty="0"/>
              <a:t>I wanted the plot to show</a:t>
            </a:r>
            <a:r>
              <a:rPr lang="en-GB" baseline="0" dirty="0"/>
              <a:t> the data when you hover over points –  </a:t>
            </a:r>
            <a:r>
              <a:rPr lang="en-GB" baseline="0" dirty="0" err="1"/>
              <a:t>Plotly</a:t>
            </a:r>
            <a:r>
              <a:rPr lang="en-GB" baseline="0" dirty="0"/>
              <a:t> does this too.</a:t>
            </a:r>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16</a:t>
            </a:fld>
            <a:endParaRPr lang="en-GB"/>
          </a:p>
        </p:txBody>
      </p:sp>
    </p:spTree>
    <p:extLst>
      <p:ext uri="{BB962C8B-B14F-4D97-AF65-F5344CB8AC3E}">
        <p14:creationId xmlns:p14="http://schemas.microsoft.com/office/powerpoint/2010/main" val="388539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you have all your dropdowns and sliders working you can add your layout design. I found it easier to do it this after getting</a:t>
            </a:r>
            <a:r>
              <a:rPr lang="en-GB" baseline="0" dirty="0"/>
              <a:t> the reactive aspects working s</a:t>
            </a:r>
            <a:r>
              <a:rPr lang="en-GB" dirty="0"/>
              <a:t>o there was less code</a:t>
            </a:r>
            <a:r>
              <a:rPr lang="en-GB" baseline="0" dirty="0"/>
              <a:t> to go through if things were not working. </a:t>
            </a:r>
            <a:r>
              <a:rPr lang="en-GB" baseline="0" dirty="0" err="1"/>
              <a:t>Rstudio</a:t>
            </a:r>
            <a:r>
              <a:rPr lang="en-GB" baseline="0" dirty="0"/>
              <a:t> web pages are useful in planning your layout. </a:t>
            </a:r>
          </a:p>
          <a:p>
            <a:r>
              <a:rPr lang="en-GB" baseline="0" dirty="0"/>
              <a:t>There may be a set layout that your group/department follows, so contact colleagues to check this.</a:t>
            </a:r>
          </a:p>
          <a:p>
            <a:r>
              <a:rPr lang="en-GB" baseline="0" dirty="0"/>
              <a:t>At this point I organised a couple of meetings, one within my group to get my team to test my shiny and give me feedback on how it looked and worked and if they thought anything was missing. The second was an end users workshop with colleagues from Aquaculture Policy the Fish health Inspectorate and other science colleagues-  basically anyone I thought might be interested! </a:t>
            </a:r>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17</a:t>
            </a:fld>
            <a:endParaRPr lang="en-GB"/>
          </a:p>
        </p:txBody>
      </p:sp>
    </p:spTree>
    <p:extLst>
      <p:ext uri="{BB962C8B-B14F-4D97-AF65-F5344CB8AC3E}">
        <p14:creationId xmlns:p14="http://schemas.microsoft.com/office/powerpoint/2010/main" val="78490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Here you can see the front page of the Production Survey shiny. Its palette and layout follow the other </a:t>
            </a:r>
            <a:r>
              <a:rPr kumimoji="0" lang="en-GB" sz="1200" b="0" i="0" u="none" strike="noStrike" kern="1200" cap="none" spc="0" normalizeH="0" baseline="0" noProof="0" dirty="0" err="1">
                <a:ln>
                  <a:noFill/>
                </a:ln>
                <a:solidFill>
                  <a:prstClr val="black"/>
                </a:solidFill>
                <a:effectLst/>
                <a:uLnTx/>
                <a:uFillTx/>
                <a:latin typeface="+mn-lt"/>
                <a:ea typeface="+mn-ea"/>
                <a:cs typeface="+mn-cs"/>
              </a:rPr>
              <a:t>Shinys</a:t>
            </a:r>
            <a:r>
              <a:rPr kumimoji="0" lang="en-GB" sz="1200" b="0" i="0" u="none" strike="noStrike" kern="1200" cap="none" spc="0" normalizeH="0" baseline="0" noProof="0" dirty="0">
                <a:ln>
                  <a:noFill/>
                </a:ln>
                <a:solidFill>
                  <a:prstClr val="black"/>
                </a:solidFill>
                <a:effectLst/>
                <a:uLnTx/>
                <a:uFillTx/>
                <a:latin typeface="+mn-lt"/>
                <a:ea typeface="+mn-ea"/>
                <a:cs typeface="+mn-cs"/>
              </a:rPr>
              <a:t> produced by Marine Scotland Science.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The front page gives information about the data and how to use the Shiny. There are links to the Surveys where the tabulated data can be downloaded in a .csv 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Along the tab bar you can access the data from the 2 surveys finfish and shellfish.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62D854-9912-454D-839C-468CA77E6D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112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you have selected one</a:t>
            </a:r>
            <a:r>
              <a:rPr lang="en-GB" baseline="0" dirty="0"/>
              <a:t> of the surveys there is another set of tabs for each section of the survey that colleagues in science and policy felt would be useful.</a:t>
            </a:r>
          </a:p>
          <a:p>
            <a:r>
              <a:rPr lang="en-GB" baseline="0" dirty="0"/>
              <a:t>In each tab there is a dropdown menu for species and/or region and a plot window</a:t>
            </a:r>
            <a:endParaRPr lang="en-GB" dirty="0"/>
          </a:p>
          <a:p>
            <a:r>
              <a:rPr lang="en-GB" dirty="0"/>
              <a:t>You can</a:t>
            </a:r>
            <a:r>
              <a:rPr lang="en-GB" baseline="0" dirty="0"/>
              <a:t> select the species you are interested in from the </a:t>
            </a:r>
            <a:r>
              <a:rPr lang="en-GB" dirty="0"/>
              <a:t>dropdown, and the plot will appear accordingly.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62D854-9912-454D-839C-468CA77E6D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275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joined Marine Scotland Science three</a:t>
            </a:r>
            <a:r>
              <a:rPr lang="en-GB" baseline="0" dirty="0"/>
              <a:t> and a half</a:t>
            </a:r>
            <a:r>
              <a:rPr lang="en-GB" dirty="0"/>
              <a:t> years ago after working for most of my career in Genetics, where I had more or less managed to avoid R. </a:t>
            </a:r>
          </a:p>
          <a:p>
            <a:r>
              <a:rPr lang="en-GB" dirty="0"/>
              <a:t>My</a:t>
            </a:r>
            <a:r>
              <a:rPr lang="en-GB" baseline="0" dirty="0"/>
              <a:t> position was in </a:t>
            </a:r>
            <a:r>
              <a:rPr lang="en-GB" dirty="0"/>
              <a:t>the Assessment group in the Salmon and</a:t>
            </a:r>
            <a:r>
              <a:rPr lang="en-GB" baseline="0" dirty="0"/>
              <a:t> freshwater fisheries programme. This group</a:t>
            </a:r>
            <a:r>
              <a:rPr lang="en-GB" dirty="0"/>
              <a:t> collects all the data regarding wild salmon and trout rod catches across Scotland.</a:t>
            </a:r>
          </a:p>
          <a:p>
            <a:r>
              <a:rPr lang="en-GB" dirty="0"/>
              <a:t>Half of my job was office-based -</a:t>
            </a:r>
            <a:r>
              <a:rPr lang="en-GB" baseline="0" dirty="0"/>
              <a:t> </a:t>
            </a:r>
            <a:r>
              <a:rPr lang="en-GB" dirty="0"/>
              <a:t>collecting the rod catch Official Statistics and admin support</a:t>
            </a:r>
            <a:r>
              <a:rPr lang="en-GB" baseline="0" dirty="0"/>
              <a:t>  at the </a:t>
            </a:r>
            <a:r>
              <a:rPr lang="en-GB" dirty="0"/>
              <a:t>Montrose field station. The other half was in the field</a:t>
            </a:r>
            <a:r>
              <a:rPr lang="en-GB" baseline="0" dirty="0"/>
              <a:t> - </a:t>
            </a:r>
            <a:r>
              <a:rPr lang="en-GB" dirty="0"/>
              <a:t> sampling rivers to support wild</a:t>
            </a:r>
            <a:r>
              <a:rPr lang="en-GB" baseline="0" dirty="0"/>
              <a:t> salmon </a:t>
            </a:r>
            <a:r>
              <a:rPr lang="en-GB" dirty="0"/>
              <a:t>assessment and management.</a:t>
            </a:r>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2</a:t>
            </a:fld>
            <a:endParaRPr lang="en-GB"/>
          </a:p>
        </p:txBody>
      </p:sp>
    </p:spTree>
    <p:extLst>
      <p:ext uri="{BB962C8B-B14F-4D97-AF65-F5344CB8AC3E}">
        <p14:creationId xmlns:p14="http://schemas.microsoft.com/office/powerpoint/2010/main" val="1659964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 year slider allows  you to zoom in on a particular year range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62D854-9912-454D-839C-468CA77E6D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677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 see a Bar plot for the escapes data.</a:t>
            </a:r>
          </a:p>
        </p:txBody>
      </p:sp>
      <p:sp>
        <p:nvSpPr>
          <p:cNvPr id="4" name="Slide Number Placeholder 3"/>
          <p:cNvSpPr>
            <a:spLocks noGrp="1"/>
          </p:cNvSpPr>
          <p:nvPr>
            <p:ph type="sldNum" sz="quarter" idx="10"/>
          </p:nvPr>
        </p:nvSpPr>
        <p:spPr/>
        <p:txBody>
          <a:bodyPr/>
          <a:lstStyle/>
          <a:p>
            <a:fld id="{EF9272B2-EA64-46DA-A3AE-847A1370CEDE}" type="slidenum">
              <a:rPr lang="en-GB" smtClean="0"/>
              <a:t>21</a:t>
            </a:fld>
            <a:endParaRPr lang="en-GB"/>
          </a:p>
        </p:txBody>
      </p:sp>
    </p:spTree>
    <p:extLst>
      <p:ext uri="{BB962C8B-B14F-4D97-AF65-F5344CB8AC3E}">
        <p14:creationId xmlns:p14="http://schemas.microsoft.com/office/powerpoint/2010/main" val="3572032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a prototype Shiny and publish on the free server </a:t>
            </a:r>
            <a:r>
              <a:rPr lang="en-GB" dirty="0" err="1"/>
              <a:t>Shiny.oi</a:t>
            </a:r>
            <a:endParaRPr lang="en-GB" dirty="0"/>
          </a:p>
          <a:p>
            <a:r>
              <a:rPr lang="en-GB" dirty="0"/>
              <a:t>This has time limitations and only 5 people can access it at one</a:t>
            </a:r>
            <a:r>
              <a:rPr lang="en-GB" baseline="0" dirty="0"/>
              <a:t> time, but it is good for testing.</a:t>
            </a:r>
          </a:p>
          <a:p>
            <a:r>
              <a:rPr lang="en-GB" baseline="0" dirty="0"/>
              <a:t>Once you are happy you and contact Jay Ware in the R Users Team so you can get a Token and Secret to get your Shiny on the Scotland.shiny.io </a:t>
            </a:r>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22</a:t>
            </a:fld>
            <a:endParaRPr lang="en-GB"/>
          </a:p>
        </p:txBody>
      </p:sp>
    </p:spTree>
    <p:extLst>
      <p:ext uri="{BB962C8B-B14F-4D97-AF65-F5344CB8AC3E}">
        <p14:creationId xmlns:p14="http://schemas.microsoft.com/office/powerpoint/2010/main" val="387467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wanted our</a:t>
            </a:r>
            <a:r>
              <a:rPr lang="en-GB" baseline="0" dirty="0"/>
              <a:t> Shiny to be accessible internally and externally.</a:t>
            </a:r>
          </a:p>
          <a:p>
            <a:r>
              <a:rPr lang="en-GB" dirty="0"/>
              <a:t>We were able to get our Shiny on the MS Data pages with the data downloads for the Surveys. This is not the most visible location for people to find, so we and are in the process on getting the link on the  Production Surveys Collections pages on the</a:t>
            </a:r>
            <a:r>
              <a:rPr lang="en-GB" baseline="0" dirty="0"/>
              <a:t> main SG pages.</a:t>
            </a:r>
            <a:endParaRPr lang="en-GB" dirty="0"/>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23</a:t>
            </a:fld>
            <a:endParaRPr lang="en-GB"/>
          </a:p>
        </p:txBody>
      </p:sp>
    </p:spTree>
    <p:extLst>
      <p:ext uri="{BB962C8B-B14F-4D97-AF65-F5344CB8AC3E}">
        <p14:creationId xmlns:p14="http://schemas.microsoft.com/office/powerpoint/2010/main" val="2866023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Following the usefulness of the Production Survey Shiny,</a:t>
            </a:r>
            <a:r>
              <a:rPr lang="en-GB" baseline="0" dirty="0"/>
              <a:t> my Group leader thought it would be good to make another one for some the other data we work with.</a:t>
            </a:r>
          </a:p>
          <a:p>
            <a:r>
              <a:rPr lang="en-GB" baseline="0" dirty="0"/>
              <a:t>Salmon farming in Scotland can be a highly sensitive issue, with polarised views for and against the industry. </a:t>
            </a:r>
          </a:p>
          <a:p>
            <a:r>
              <a:rPr lang="en-GB" baseline="0" dirty="0"/>
              <a:t>It is important that Marine Scotland is transparent and as open as possible with the data it uses for analysis. </a:t>
            </a:r>
          </a:p>
          <a:p>
            <a:endParaRPr lang="en-GB" baseline="0" dirty="0"/>
          </a:p>
        </p:txBody>
      </p:sp>
      <p:sp>
        <p:nvSpPr>
          <p:cNvPr id="4" name="Slide Number Placeholder 3"/>
          <p:cNvSpPr>
            <a:spLocks noGrp="1"/>
          </p:cNvSpPr>
          <p:nvPr>
            <p:ph type="sldNum" sz="quarter" idx="10"/>
          </p:nvPr>
        </p:nvSpPr>
        <p:spPr/>
        <p:txBody>
          <a:bodyPr/>
          <a:lstStyle/>
          <a:p>
            <a:fld id="{EF9272B2-EA64-46DA-A3AE-847A1370CEDE}" type="slidenum">
              <a:rPr lang="en-GB" smtClean="0"/>
              <a:t>24</a:t>
            </a:fld>
            <a:endParaRPr lang="en-GB"/>
          </a:p>
        </p:txBody>
      </p:sp>
    </p:spTree>
    <p:extLst>
      <p:ext uri="{BB962C8B-B14F-4D97-AF65-F5344CB8AC3E}">
        <p14:creationId xmlns:p14="http://schemas.microsoft.com/office/powerpoint/2010/main" val="1015851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collect and collate the monthly data produced by the salmon industry on</a:t>
            </a:r>
            <a:r>
              <a:rPr lang="en-GB" baseline="0" dirty="0"/>
              <a:t> </a:t>
            </a:r>
            <a:r>
              <a:rPr lang="en-GB" dirty="0"/>
              <a:t>fish mortality and the sea lice counts published by </a:t>
            </a:r>
            <a:r>
              <a:rPr lang="en-GB" dirty="0" err="1"/>
              <a:t>SEPA</a:t>
            </a:r>
            <a:r>
              <a:rPr lang="en-GB" dirty="0"/>
              <a:t> and </a:t>
            </a:r>
            <a:r>
              <a:rPr lang="en-GB" dirty="0" err="1"/>
              <a:t>FHI</a:t>
            </a:r>
            <a:r>
              <a:rPr lang="en-GB" dirty="0"/>
              <a:t> on the Scotland Aquaculture Website. This data is freely available, but the historical data gets removed periodically. Therefore the long term data set we collect is very valuable for analysis and modelling.</a:t>
            </a:r>
          </a:p>
          <a:p>
            <a:r>
              <a:rPr lang="en-GB" dirty="0"/>
              <a:t>However, for accessible up to date</a:t>
            </a:r>
            <a:r>
              <a:rPr lang="en-GB" baseline="0" dirty="0"/>
              <a:t> information for Science and Policy, it was felt a Shiny </a:t>
            </a:r>
            <a:r>
              <a:rPr lang="en-GB" dirty="0"/>
              <a:t>readily to hand </a:t>
            </a:r>
            <a:r>
              <a:rPr lang="en-GB" baseline="0" dirty="0"/>
              <a:t>would be useful for making </a:t>
            </a:r>
            <a:r>
              <a:rPr lang="en-GB" dirty="0"/>
              <a:t>interpretations of</a:t>
            </a:r>
            <a:r>
              <a:rPr lang="en-GB" baseline="0" dirty="0"/>
              <a:t> trends.</a:t>
            </a:r>
            <a:endParaRPr lang="en-GB" dirty="0"/>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25</a:t>
            </a:fld>
            <a:endParaRPr lang="en-GB"/>
          </a:p>
        </p:txBody>
      </p:sp>
    </p:spTree>
    <p:extLst>
      <p:ext uri="{BB962C8B-B14F-4D97-AF65-F5344CB8AC3E}">
        <p14:creationId xmlns:p14="http://schemas.microsoft.com/office/powerpoint/2010/main" val="1178575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 you can see the prototype for the Welfare</a:t>
            </a:r>
            <a:r>
              <a:rPr lang="en-GB" baseline="0" dirty="0"/>
              <a:t> indicator Shiny. This is the National sea lice data tab. </a:t>
            </a:r>
            <a:endParaRPr lang="en-GB" dirty="0"/>
          </a:p>
          <a:p>
            <a:r>
              <a:rPr lang="en-GB" dirty="0"/>
              <a:t>I used a</a:t>
            </a:r>
            <a:r>
              <a:rPr lang="en-GB" baseline="0" dirty="0"/>
              <a:t> similar layout to the Production Survey Shiny, but with a few changes.</a:t>
            </a:r>
          </a:p>
          <a:p>
            <a:r>
              <a:rPr lang="en-GB" baseline="0" dirty="0"/>
              <a:t>For these data, my colleague Stephen Ives had already created functions in R to make the plots for the sea lice counts and the salmon mortality. So I was able to import these into my Shiny directly. It was felt that a map of the fish farm locations would be helpful so I added one we already had quite easily using </a:t>
            </a:r>
            <a:r>
              <a:rPr lang="en-GB" baseline="0" dirty="0" err="1"/>
              <a:t>img</a:t>
            </a:r>
            <a:r>
              <a:rPr lang="en-GB" baseline="0" dirty="0"/>
              <a:t>() function.</a:t>
            </a:r>
          </a:p>
          <a:p>
            <a:r>
              <a:rPr lang="en-GB" baseline="0" dirty="0"/>
              <a:t>After discussion with science and Policy colleagues, it was decided that dropdowns and sliders were unnecessary for the shiny. This made my life easier as I did not want to unpick Steve’s code  in order to make them work.</a:t>
            </a:r>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26</a:t>
            </a:fld>
            <a:endParaRPr lang="en-GB"/>
          </a:p>
        </p:txBody>
      </p:sp>
    </p:spTree>
    <p:extLst>
      <p:ext uri="{BB962C8B-B14F-4D97-AF65-F5344CB8AC3E}">
        <p14:creationId xmlns:p14="http://schemas.microsoft.com/office/powerpoint/2010/main" val="160036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an see the data</a:t>
            </a:r>
            <a:r>
              <a:rPr lang="en-GB" baseline="0" dirty="0"/>
              <a:t> for the</a:t>
            </a:r>
            <a:r>
              <a:rPr lang="en-GB" dirty="0"/>
              <a:t> regional mortality tab</a:t>
            </a:r>
          </a:p>
        </p:txBody>
      </p:sp>
      <p:sp>
        <p:nvSpPr>
          <p:cNvPr id="4" name="Slide Number Placeholder 3"/>
          <p:cNvSpPr>
            <a:spLocks noGrp="1"/>
          </p:cNvSpPr>
          <p:nvPr>
            <p:ph type="sldNum" sz="quarter" idx="10"/>
          </p:nvPr>
        </p:nvSpPr>
        <p:spPr/>
        <p:txBody>
          <a:bodyPr/>
          <a:lstStyle/>
          <a:p>
            <a:fld id="{EF9272B2-EA64-46DA-A3AE-847A1370CEDE}" type="slidenum">
              <a:rPr lang="en-GB" smtClean="0"/>
              <a:t>27</a:t>
            </a:fld>
            <a:endParaRPr lang="en-GB"/>
          </a:p>
        </p:txBody>
      </p:sp>
    </p:spTree>
    <p:extLst>
      <p:ext uri="{BB962C8B-B14F-4D97-AF65-F5344CB8AC3E}">
        <p14:creationId xmlns:p14="http://schemas.microsoft.com/office/powerpoint/2010/main" val="2749125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a:t>
            </a:r>
            <a:r>
              <a:rPr lang="en-GB" baseline="0" dirty="0"/>
              <a:t> more feedback, it was felt that before the Shiny goes out on a public facing website, it would be useful to be able to download the plots and the plot data. So this is the stage I am at now.</a:t>
            </a:r>
          </a:p>
          <a:p>
            <a:r>
              <a:rPr lang="en-GB" baseline="0" dirty="0"/>
              <a:t>This appeared to be an easy addition, but working on Scots can often be a challenge, so at present I am trying to work out how to do this without R complaining. It seems that the installation of download buttons might need to be done outside the Scots environment.</a:t>
            </a:r>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28</a:t>
            </a:fld>
            <a:endParaRPr lang="en-GB"/>
          </a:p>
        </p:txBody>
      </p:sp>
    </p:spTree>
    <p:extLst>
      <p:ext uri="{BB962C8B-B14F-4D97-AF65-F5344CB8AC3E}">
        <p14:creationId xmlns:p14="http://schemas.microsoft.com/office/powerpoint/2010/main" val="1345454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made the </a:t>
            </a:r>
            <a:r>
              <a:rPr lang="en-GB" dirty="0" err="1"/>
              <a:t>Shinys</a:t>
            </a:r>
            <a:r>
              <a:rPr lang="en-GB" baseline="0" dirty="0"/>
              <a:t> I considered the aspect of accessibility.</a:t>
            </a:r>
          </a:p>
          <a:p>
            <a:r>
              <a:rPr lang="en-GB" baseline="0" dirty="0"/>
              <a:t>In hindsight it might have been better to address this before starting the Shiny, but, I felt that until I had produced something, it was hard to evaluate its accessibility.</a:t>
            </a:r>
          </a:p>
          <a:p>
            <a:r>
              <a:rPr lang="en-GB" baseline="0" dirty="0"/>
              <a:t>I have sent the Production Survey Shiny to the accessibility team and am waiting for their evaluation. I hope I can use this going forward with further </a:t>
            </a:r>
            <a:r>
              <a:rPr lang="en-GB" baseline="0" dirty="0" err="1"/>
              <a:t>Shinys</a:t>
            </a:r>
            <a:r>
              <a:rPr lang="en-GB" baseline="0" dirty="0"/>
              <a:t> we produce.</a:t>
            </a:r>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29</a:t>
            </a:fld>
            <a:endParaRPr lang="en-GB"/>
          </a:p>
        </p:txBody>
      </p:sp>
    </p:spTree>
    <p:extLst>
      <p:ext uri="{BB962C8B-B14F-4D97-AF65-F5344CB8AC3E}">
        <p14:creationId xmlns:p14="http://schemas.microsoft.com/office/powerpoint/2010/main" val="3760393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However during the pandemic my duties in the office and in the field were greatly reduced. </a:t>
            </a:r>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3</a:t>
            </a:fld>
            <a:endParaRPr lang="en-GB"/>
          </a:p>
        </p:txBody>
      </p:sp>
    </p:spTree>
    <p:extLst>
      <p:ext uri="{BB962C8B-B14F-4D97-AF65-F5344CB8AC3E}">
        <p14:creationId xmlns:p14="http://schemas.microsoft.com/office/powerpoint/2010/main" val="1175121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Shiny Apps can be frustrating to set up,</a:t>
            </a:r>
            <a:r>
              <a:rPr lang="en-GB" baseline="0" dirty="0"/>
              <a:t> </a:t>
            </a:r>
            <a:r>
              <a:rPr lang="en-GB" dirty="0"/>
              <a:t>if you are quite new to R, but once you have made one the next is one is a piece of cake!</a:t>
            </a:r>
          </a:p>
          <a:p>
            <a:r>
              <a:rPr lang="en-GB" dirty="0"/>
              <a:t>Policy</a:t>
            </a:r>
            <a:r>
              <a:rPr lang="en-GB" baseline="0" dirty="0"/>
              <a:t> colleagues </a:t>
            </a:r>
            <a:r>
              <a:rPr lang="en-GB" dirty="0"/>
              <a:t>and Stakeholders have found this Shiny useful as an easy visualisation of the data.</a:t>
            </a:r>
          </a:p>
          <a:p>
            <a:r>
              <a:rPr lang="en-GB" dirty="0"/>
              <a:t>So going forward Shiny Apps will</a:t>
            </a:r>
            <a:r>
              <a:rPr lang="en-GB" baseline="0" dirty="0"/>
              <a:t> be a</a:t>
            </a:r>
            <a:r>
              <a:rPr lang="en-GB" dirty="0"/>
              <a:t> valuable tool for increasing data accessibility.</a:t>
            </a:r>
          </a:p>
          <a:p>
            <a:endParaRPr lang="en-GB" dirty="0"/>
          </a:p>
        </p:txBody>
      </p:sp>
      <p:sp>
        <p:nvSpPr>
          <p:cNvPr id="4" name="Slide Number Placeholder 3"/>
          <p:cNvSpPr>
            <a:spLocks noGrp="1"/>
          </p:cNvSpPr>
          <p:nvPr>
            <p:ph type="sldNum" sz="quarter" idx="10"/>
          </p:nvPr>
        </p:nvSpPr>
        <p:spPr/>
        <p:txBody>
          <a:bodyPr/>
          <a:lstStyle/>
          <a:p>
            <a:fld id="{6562D854-9912-454D-839C-468CA77E6D07}" type="slidenum">
              <a:rPr lang="en-GB" smtClean="0"/>
              <a:t>30</a:t>
            </a:fld>
            <a:endParaRPr lang="en-GB"/>
          </a:p>
        </p:txBody>
      </p:sp>
    </p:spTree>
    <p:extLst>
      <p:ext uri="{BB962C8B-B14F-4D97-AF65-F5344CB8AC3E}">
        <p14:creationId xmlns:p14="http://schemas.microsoft.com/office/powerpoint/2010/main" val="804034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links I </a:t>
            </a:r>
            <a:r>
              <a:rPr lang="en-GB"/>
              <a:t>found useful.</a:t>
            </a:r>
          </a:p>
        </p:txBody>
      </p:sp>
      <p:sp>
        <p:nvSpPr>
          <p:cNvPr id="4" name="Slide Number Placeholder 3"/>
          <p:cNvSpPr>
            <a:spLocks noGrp="1"/>
          </p:cNvSpPr>
          <p:nvPr>
            <p:ph type="sldNum" sz="quarter" idx="10"/>
          </p:nvPr>
        </p:nvSpPr>
        <p:spPr/>
        <p:txBody>
          <a:bodyPr/>
          <a:lstStyle/>
          <a:p>
            <a:fld id="{EF9272B2-EA64-46DA-A3AE-847A1370CEDE}" type="slidenum">
              <a:rPr lang="en-GB" smtClean="0"/>
              <a:t>31</a:t>
            </a:fld>
            <a:endParaRPr lang="en-GB"/>
          </a:p>
        </p:txBody>
      </p:sp>
    </p:spTree>
    <p:extLst>
      <p:ext uri="{BB962C8B-B14F-4D97-AF65-F5344CB8AC3E}">
        <p14:creationId xmlns:p14="http://schemas.microsoft.com/office/powerpoint/2010/main" val="373699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took this opportunity to refresh my stats knowledge and to learn R.</a:t>
            </a:r>
          </a:p>
          <a:p>
            <a:r>
              <a:rPr lang="en-GB" dirty="0"/>
              <a:t>I</a:t>
            </a:r>
            <a:r>
              <a:rPr lang="en-GB" baseline="0" dirty="0"/>
              <a:t> found this series of online lectures really easy to understand with downloadable datasets. I could pick them up when work allowed and repeat them whenever I wanted.</a:t>
            </a:r>
          </a:p>
          <a:p>
            <a:r>
              <a:rPr lang="en-GB" baseline="0" dirty="0"/>
              <a:t>I started to apply some of the stats to a large set of sea trout data that had not been analysed previously.</a:t>
            </a:r>
          </a:p>
          <a:p>
            <a:r>
              <a:rPr lang="en-GB" baseline="0" dirty="0"/>
              <a:t>Then I changed jobs and moved to the Health and Welfare group as an Aquaculture Data scientist.</a:t>
            </a:r>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4</a:t>
            </a:fld>
            <a:endParaRPr lang="en-GB"/>
          </a:p>
        </p:txBody>
      </p:sp>
    </p:spTree>
    <p:extLst>
      <p:ext uri="{BB962C8B-B14F-4D97-AF65-F5344CB8AC3E}">
        <p14:creationId xmlns:p14="http://schemas.microsoft.com/office/powerpoint/2010/main" val="421802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Health and Welfare Group is also part of the Salmon and Freshwater Fisheries Programme.</a:t>
            </a:r>
          </a:p>
          <a:p>
            <a:r>
              <a:rPr lang="en-GB" dirty="0"/>
              <a:t>Our Group Lead</a:t>
            </a:r>
            <a:r>
              <a:rPr lang="en-GB" baseline="0" dirty="0"/>
              <a:t> is</a:t>
            </a:r>
            <a:r>
              <a:rPr lang="en-GB" dirty="0"/>
              <a:t> Sandy Murray and we are a small team of 5 scientists.</a:t>
            </a:r>
          </a:p>
          <a:p>
            <a:endParaRPr lang="en-GB" dirty="0"/>
          </a:p>
          <a:p>
            <a:r>
              <a:rPr lang="en-GB" dirty="0"/>
              <a:t>The Group Produces Official Statistics for Aquaculture Production in Scotland</a:t>
            </a:r>
          </a:p>
          <a:p>
            <a:r>
              <a:rPr lang="en-GB" dirty="0"/>
              <a:t>We study the spread of disease in fish farms and the implications of wild and farmed fish interactions in terms of disease.</a:t>
            </a:r>
          </a:p>
          <a:p>
            <a:r>
              <a:rPr lang="en-GB" dirty="0"/>
              <a:t>It uses epidemiology to understand existing infective diseases, particularly</a:t>
            </a:r>
            <a:r>
              <a:rPr lang="en-GB" baseline="0" dirty="0"/>
              <a:t> regarding the </a:t>
            </a:r>
            <a:r>
              <a:rPr lang="en-GB" baseline="0"/>
              <a:t>effects of sea </a:t>
            </a:r>
            <a:r>
              <a:rPr lang="en-GB" baseline="0" dirty="0"/>
              <a:t>lice.</a:t>
            </a:r>
            <a:endParaRPr lang="en-GB" dirty="0"/>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5</a:t>
            </a:fld>
            <a:endParaRPr lang="en-GB"/>
          </a:p>
        </p:txBody>
      </p:sp>
    </p:spTree>
    <p:extLst>
      <p:ext uri="{BB962C8B-B14F-4D97-AF65-F5344CB8AC3E}">
        <p14:creationId xmlns:p14="http://schemas.microsoft.com/office/powerpoint/2010/main" val="340051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Aquaculture is one of the largest components of Scotland’s Blue Economy and salmon are among the UK’s top food exports. </a:t>
            </a:r>
          </a:p>
          <a:p>
            <a:r>
              <a:rPr lang="en-GB" dirty="0"/>
              <a:t>The Aquaculture Production Statistics for Scotland have been collected  for over 40 years and published by the Marine Laboratory in Aberdeen. </a:t>
            </a:r>
          </a:p>
          <a:p>
            <a:r>
              <a:rPr lang="en-GB" dirty="0"/>
              <a:t>They are a very important dataset for science, policy and industry.</a:t>
            </a:r>
            <a:r>
              <a:rPr lang="en-GB" baseline="0" dirty="0"/>
              <a:t> They form a major resource for developing Scottish Government Policy regarding many aspects of the Fish Farm industry.</a:t>
            </a:r>
            <a:endParaRPr lang="en-GB" dirty="0"/>
          </a:p>
          <a:p>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6</a:t>
            </a:fld>
            <a:endParaRPr lang="en-GB"/>
          </a:p>
        </p:txBody>
      </p:sp>
    </p:spTree>
    <p:extLst>
      <p:ext uri="{BB962C8B-B14F-4D97-AF65-F5344CB8AC3E}">
        <p14:creationId xmlns:p14="http://schemas.microsoft.com/office/powerpoint/2010/main" val="138920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Production data is collected for finfish – predominantly salmon and trout, and shellfish – mussels, scallops and oysters. Also data about numbers of employees etc. is collected.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Lorna Munro in our group collects, analyses and  publishes the 2 surveys as Official Statistics  every year, following the same tabular format.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62D854-9912-454D-839C-468CA77E6D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3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We felt we needed a more accessible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The code of Practice for Official Stats requires that the data should be easily accessible to users, which tables of data are to some, but not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Spreadsheets of data are very valuable for analysis, but often Policy colleagues come to us and require quick intuitive answers to trends in Scottish aquaculture. A graphical approach can be easy to interpret when they are required to brief ministers at short notice.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 hence the Shiny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It was felt this would be a good project for me as a new member of the team.</a:t>
            </a:r>
            <a:endParaRPr lang="en-GB" dirty="0"/>
          </a:p>
        </p:txBody>
      </p:sp>
      <p:sp>
        <p:nvSpPr>
          <p:cNvPr id="4" name="Slide Number Placeholder 3"/>
          <p:cNvSpPr>
            <a:spLocks noGrp="1"/>
          </p:cNvSpPr>
          <p:nvPr>
            <p:ph type="sldNum" sz="quarter" idx="10"/>
          </p:nvPr>
        </p:nvSpPr>
        <p:spPr/>
        <p:txBody>
          <a:bodyPr/>
          <a:lstStyle/>
          <a:p>
            <a:fld id="{EF9272B2-EA64-46DA-A3AE-847A1370CEDE}" type="slidenum">
              <a:rPr lang="en-GB" smtClean="0"/>
              <a:t>8</a:t>
            </a:fld>
            <a:endParaRPr lang="en-GB"/>
          </a:p>
        </p:txBody>
      </p:sp>
    </p:spTree>
    <p:extLst>
      <p:ext uri="{BB962C8B-B14F-4D97-AF65-F5344CB8AC3E}">
        <p14:creationId xmlns:p14="http://schemas.microsoft.com/office/powerpoint/2010/main" val="395785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To start, I found it helpful to contact colleagues that had already made a Shiny.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In our programme Nora Hanson was able to show me a simple shiny she had made, answer my questions and reassure me in this daunting 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 There are lots of online resources –Shiny from R Studio, this online book was a good starter. It is user-friendly with very simple code, leading you step-by-step through the process of making a Shiny.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When you get stuck the Q&amp;A in Stack overflow are helpful. Most of the questions I had had already been answered there.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Also YouTube is a very good resource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62D854-9912-454D-839C-468CA77E6D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230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836510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513553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666369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3237068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1543887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38656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FFEFD1A-364B-4E66-A3CE-8C7870286149}" type="datetimeFigureOut">
              <a:rPr lang="en-GB" smtClean="0"/>
              <a:t>05/10/2022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2686962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FFEFD1A-364B-4E66-A3CE-8C7870286149}" type="datetimeFigureOut">
              <a:rPr lang="en-GB" smtClean="0"/>
              <a:t>05/10/2022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782805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FFEFD1A-364B-4E66-A3CE-8C7870286149}" type="datetimeFigureOut">
              <a:rPr lang="en-GB" smtClean="0"/>
              <a:t>05/10/2022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3186684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EFD1A-364B-4E66-A3CE-8C7870286149}" type="datetimeFigureOut">
              <a:rPr lang="en-GB" smtClean="0"/>
              <a:t>05/10/2022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33349970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FEFD1A-364B-4E66-A3CE-8C7870286149}" type="datetimeFigureOut">
              <a:rPr lang="en-GB" smtClean="0"/>
              <a:t>05/10/2022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493515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1488374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FEFD1A-364B-4E66-A3CE-8C7870286149}" type="datetimeFigureOut">
              <a:rPr lang="en-GB" smtClean="0"/>
              <a:t>05/10/2022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260872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4135630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742098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3009515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1613235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657316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FFEFD1A-364B-4E66-A3CE-8C7870286149}" type="datetimeFigureOut">
              <a:rPr lang="en-GB" smtClean="0"/>
              <a:t>05/10/2022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2606478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FFEFD1A-364B-4E66-A3CE-8C7870286149}" type="datetimeFigureOut">
              <a:rPr lang="en-GB" smtClean="0"/>
              <a:t>05/10/2022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562081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FFEFD1A-364B-4E66-A3CE-8C7870286149}" type="datetimeFigureOut">
              <a:rPr lang="en-GB" smtClean="0"/>
              <a:t>05/10/2022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29339359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EFD1A-364B-4E66-A3CE-8C7870286149}" type="datetimeFigureOut">
              <a:rPr lang="en-GB" smtClean="0"/>
              <a:t>05/10/2022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264565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10058033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FEFD1A-364B-4E66-A3CE-8C7870286149}" type="datetimeFigureOut">
              <a:rPr lang="en-GB" smtClean="0"/>
              <a:t>05/10/2022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23191073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FEFD1A-364B-4E66-A3CE-8C7870286149}" type="datetimeFigureOut">
              <a:rPr lang="en-GB" smtClean="0"/>
              <a:t>05/10/2022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442728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1917333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FFEFD1A-364B-4E66-A3CE-8C7870286149}"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252698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FFEFD1A-364B-4E66-A3CE-8C7870286149}" type="datetimeFigureOut">
              <a:rPr lang="en-GB" smtClean="0"/>
              <a:t>05/10/2022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411978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FFEFD1A-364B-4E66-A3CE-8C7870286149}" type="datetimeFigureOut">
              <a:rPr lang="en-GB" smtClean="0"/>
              <a:t>05/10/2022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278421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FFEFD1A-364B-4E66-A3CE-8C7870286149}" type="datetimeFigureOut">
              <a:rPr lang="en-GB" smtClean="0"/>
              <a:t>05/10/2022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46529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EFD1A-364B-4E66-A3CE-8C7870286149}" type="datetimeFigureOut">
              <a:rPr lang="en-GB" smtClean="0"/>
              <a:t>05/10/2022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1917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FEFD1A-364B-4E66-A3CE-8C7870286149}" type="datetimeFigureOut">
              <a:rPr lang="en-GB" smtClean="0"/>
              <a:t>05/10/2022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2445780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FEFD1A-364B-4E66-A3CE-8C7870286149}" type="datetimeFigureOut">
              <a:rPr lang="en-GB" smtClean="0"/>
              <a:t>05/10/2022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E7123-25BC-4432-8141-4BF1BAC30B93}" type="slidenum">
              <a:rPr lang="en-GB" smtClean="0"/>
              <a:t>‹#›</a:t>
            </a:fld>
            <a:endParaRPr lang="en-GB"/>
          </a:p>
        </p:txBody>
      </p:sp>
    </p:spTree>
    <p:extLst>
      <p:ext uri="{BB962C8B-B14F-4D97-AF65-F5344CB8AC3E}">
        <p14:creationId xmlns:p14="http://schemas.microsoft.com/office/powerpoint/2010/main" val="301515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EFD1A-364B-4E66-A3CE-8C7870286149}" type="datetimeFigureOut">
              <a:rPr lang="en-GB" smtClean="0"/>
              <a:t>05/10/2022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E7123-25BC-4432-8141-4BF1BAC30B93}" type="slidenum">
              <a:rPr lang="en-GB" smtClean="0"/>
              <a:t>‹#›</a:t>
            </a:fld>
            <a:endParaRPr lang="en-GB"/>
          </a:p>
        </p:txBody>
      </p:sp>
    </p:spTree>
    <p:extLst>
      <p:ext uri="{BB962C8B-B14F-4D97-AF65-F5344CB8AC3E}">
        <p14:creationId xmlns:p14="http://schemas.microsoft.com/office/powerpoint/2010/main" val="3367796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EFD1A-364B-4E66-A3CE-8C7870286149}" type="datetimeFigureOut">
              <a:rPr lang="en-GB" smtClean="0"/>
              <a:t>05/10/2022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E7123-25BC-4432-8141-4BF1BAC30B93}" type="slidenum">
              <a:rPr lang="en-GB" smtClean="0"/>
              <a:t>‹#›</a:t>
            </a:fld>
            <a:endParaRPr lang="en-GB"/>
          </a:p>
        </p:txBody>
      </p:sp>
    </p:spTree>
    <p:extLst>
      <p:ext uri="{BB962C8B-B14F-4D97-AF65-F5344CB8AC3E}">
        <p14:creationId xmlns:p14="http://schemas.microsoft.com/office/powerpoint/2010/main" val="1062801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EFD1A-364B-4E66-A3CE-8C7870286149}" type="datetimeFigureOut">
              <a:rPr lang="en-GB" smtClean="0"/>
              <a:t>05/10/2022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E7123-25BC-4432-8141-4BF1BAC30B93}" type="slidenum">
              <a:rPr lang="en-GB" smtClean="0"/>
              <a:t>‹#›</a:t>
            </a:fld>
            <a:endParaRPr lang="en-GB"/>
          </a:p>
        </p:txBody>
      </p:sp>
    </p:spTree>
    <p:extLst>
      <p:ext uri="{BB962C8B-B14F-4D97-AF65-F5344CB8AC3E}">
        <p14:creationId xmlns:p14="http://schemas.microsoft.com/office/powerpoint/2010/main" val="17010909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hyperlink" Target="mailto:joanne.murphy@gov.sco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eanattali.com/blog/building-shiny-apps-tutorial/#10-reactivity-10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scotland.shinyapps.io/sg-aquaculture-production-survey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52.jpg"/></Relationships>
</file>

<file path=ppt/slides/_rels/slide31.xml.rels><?xml version="1.0" encoding="UTF-8" standalone="yes"?>
<Relationships xmlns="http://schemas.openxmlformats.org/package/2006/relationships"><Relationship Id="rId8" Type="http://schemas.openxmlformats.org/officeDocument/2006/relationships/hyperlink" Target="https://scotland.shinyapps.io/sg-aquaculture-production-surveys/" TargetMode="External"/><Relationship Id="rId3" Type="http://schemas.openxmlformats.org/officeDocument/2006/relationships/hyperlink" Target="https://mastering-shiny.org/index.html" TargetMode="External"/><Relationship Id="rId7" Type="http://schemas.openxmlformats.org/officeDocument/2006/relationships/hyperlink" Target="https://deanattali.com/blog/building-shiny-apps-tutorial/#10-reactivity-101"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rstudio.github.io/shinydashboard/structure.html" TargetMode="External"/><Relationship Id="rId5" Type="http://schemas.openxmlformats.org/officeDocument/2006/relationships/hyperlink" Target="https://style.ons.gov.uk/category/data-visualisation/interactives-chart-animations-dashboards/" TargetMode="External"/><Relationship Id="rId4" Type="http://schemas.openxmlformats.org/officeDocument/2006/relationships/hyperlink" Target="https://stackoverflow.com/" TargetMode="External"/><Relationship Id="rId9" Type="http://schemas.openxmlformats.org/officeDocument/2006/relationships/hyperlink" Target="https://www.gov.uk/service-manual/helping-people-to-use-your-service/understanding-wca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77067" y="65902"/>
            <a:ext cx="3210183" cy="4306073"/>
          </a:xfrm>
        </p:spPr>
        <p:txBody>
          <a:bodyPr/>
          <a:lstStyle/>
          <a:p>
            <a:pPr marL="0" lvl="0" indent="0" algn="ctr">
              <a:buNone/>
            </a:pPr>
            <a:r>
              <a:rPr lang="en-GB" sz="4800" dirty="0">
                <a:solidFill>
                  <a:prstClr val="white"/>
                </a:solidFill>
              </a:rPr>
              <a:t>R Users Group Day</a:t>
            </a:r>
          </a:p>
          <a:p>
            <a:pPr marL="0" lvl="0" indent="0" algn="ctr">
              <a:buNone/>
            </a:pPr>
            <a:r>
              <a:rPr lang="en-GB" sz="2400" dirty="0">
                <a:solidFill>
                  <a:prstClr val="white"/>
                </a:solidFill>
              </a:rPr>
              <a:t>5</a:t>
            </a:r>
            <a:r>
              <a:rPr lang="en-GB" sz="2400" baseline="30000" dirty="0">
                <a:solidFill>
                  <a:prstClr val="white"/>
                </a:solidFill>
              </a:rPr>
              <a:t>th</a:t>
            </a:r>
            <a:r>
              <a:rPr lang="en-GB" sz="2400" dirty="0">
                <a:solidFill>
                  <a:prstClr val="white"/>
                </a:solidFill>
              </a:rPr>
              <a:t> October 2022</a:t>
            </a:r>
          </a:p>
          <a:p>
            <a:pPr marL="0" indent="0">
              <a:buNone/>
            </a:pPr>
            <a:endParaRPr lang="en-GB" dirty="0"/>
          </a:p>
        </p:txBody>
      </p:sp>
      <p:pic>
        <p:nvPicPr>
          <p:cNvPr id="4" name="Picture 3"/>
          <p:cNvPicPr>
            <a:picLocks noChangeAspect="1"/>
          </p:cNvPicPr>
          <p:nvPr/>
        </p:nvPicPr>
        <p:blipFill>
          <a:blip r:embed="rId3"/>
          <a:stretch>
            <a:fillRect/>
          </a:stretch>
        </p:blipFill>
        <p:spPr>
          <a:xfrm>
            <a:off x="-1" y="0"/>
            <a:ext cx="9134789" cy="6858000"/>
          </a:xfrm>
          <a:prstGeom prst="rect">
            <a:avLst/>
          </a:prstGeom>
        </p:spPr>
      </p:pic>
      <p:cxnSp>
        <p:nvCxnSpPr>
          <p:cNvPr id="5" name="Straight Connector 4"/>
          <p:cNvCxnSpPr/>
          <p:nvPr/>
        </p:nvCxnSpPr>
        <p:spPr>
          <a:xfrm flipH="1">
            <a:off x="9156708" y="-19456"/>
            <a:ext cx="0" cy="6925648"/>
          </a:xfrm>
          <a:prstGeom prst="line">
            <a:avLst/>
          </a:prstGeom>
          <a:ln w="88900">
            <a:solidFill>
              <a:srgbClr val="97C92C"/>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0512" y="126634"/>
            <a:ext cx="6154112" cy="150810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2060"/>
                </a:solidFill>
                <a:effectLst/>
                <a:uLnTx/>
                <a:uFillTx/>
                <a:latin typeface="Calibri" panose="020F0502020204030204"/>
                <a:ea typeface="+mn-ea"/>
                <a:cs typeface="+mn-cs"/>
              </a:rPr>
              <a:t>Shiny App Development for</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2800" b="1" dirty="0">
                <a:solidFill>
                  <a:srgbClr val="002060"/>
                </a:solidFill>
                <a:latin typeface="Calibri" panose="020F0502020204030204"/>
              </a:rPr>
              <a:t>The Health and Welfare Group</a:t>
            </a:r>
            <a:endParaRPr kumimoji="0" lang="en-GB" sz="18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2060"/>
                </a:solidFill>
                <a:effectLst/>
                <a:uLnTx/>
                <a:uFillTx/>
                <a:latin typeface="Calibri" panose="020F0502020204030204"/>
                <a:ea typeface="+mn-ea"/>
                <a:cs typeface="+mn-cs"/>
              </a:rPr>
              <a:t>Joanne Murphy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panose="020F0502020204030204"/>
                <a:ea typeface="+mn-ea"/>
                <a:cs typeface="+mn-cs"/>
              </a:rPr>
              <a:t>Health and Welfare, Salmon and Freshwater Fisheries</a:t>
            </a:r>
            <a:endParaRPr kumimoji="0" lang="en-GB" sz="18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7" name="TextBox 6"/>
          <p:cNvSpPr txBox="1"/>
          <p:nvPr/>
        </p:nvSpPr>
        <p:spPr>
          <a:xfrm>
            <a:off x="9345299" y="4791075"/>
            <a:ext cx="25806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joanne.murphy@gov.scot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236575"/>
      </p:ext>
    </p:extLst>
  </p:cSld>
  <p:clrMapOvr>
    <a:masterClrMapping/>
  </p:clrMapOvr>
  <mc:AlternateContent xmlns:mc="http://schemas.openxmlformats.org/markup-compatibility/2006" xmlns:p14="http://schemas.microsoft.com/office/powerpoint/2010/main">
    <mc:Choice Requires="p14">
      <p:transition spd="slow" p14:dur="2000" advTm="8800"/>
    </mc:Choice>
    <mc:Fallback xmlns="">
      <p:transition spd="slow" advTm="88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6"/>
            <a:ext cx="6396789" cy="3821196"/>
          </a:xfrm>
        </p:spPr>
        <p:txBody>
          <a:bodyPr/>
          <a:lstStyle/>
          <a:p>
            <a:pPr marL="0" indent="0">
              <a:buNone/>
            </a:pPr>
            <a:r>
              <a:rPr lang="en-GB" dirty="0"/>
              <a:t>Build the UI code and then the Server </a:t>
            </a:r>
          </a:p>
          <a:p>
            <a:pPr marL="0" indent="0">
              <a:buNone/>
            </a:pPr>
            <a:r>
              <a:rPr lang="en-GB" dirty="0"/>
              <a:t>- Code in 2 files: </a:t>
            </a:r>
            <a:r>
              <a:rPr lang="en-GB" dirty="0" err="1"/>
              <a:t>ui.R</a:t>
            </a:r>
            <a:r>
              <a:rPr lang="en-GB" dirty="0"/>
              <a:t>,  </a:t>
            </a:r>
            <a:r>
              <a:rPr lang="en-GB" dirty="0" err="1"/>
              <a:t>server.R</a:t>
            </a:r>
            <a:endParaRPr lang="en-GB" dirty="0"/>
          </a:p>
          <a:p>
            <a:r>
              <a:rPr lang="en-GB" dirty="0"/>
              <a:t>Tabs</a:t>
            </a:r>
          </a:p>
          <a:p>
            <a:r>
              <a:rPr lang="en-GB" dirty="0"/>
              <a:t>Dropdown menus</a:t>
            </a:r>
          </a:p>
          <a:p>
            <a:r>
              <a:rPr lang="en-GB" dirty="0"/>
              <a:t>Sliders</a:t>
            </a:r>
          </a:p>
          <a:p>
            <a:r>
              <a:rPr lang="en-GB" dirty="0"/>
              <a:t>Plots</a:t>
            </a:r>
          </a:p>
        </p:txBody>
      </p:sp>
      <p:sp>
        <p:nvSpPr>
          <p:cNvPr id="3" name="Title 2"/>
          <p:cNvSpPr>
            <a:spLocks noGrp="1"/>
          </p:cNvSpPr>
          <p:nvPr>
            <p:ph type="title"/>
          </p:nvPr>
        </p:nvSpPr>
        <p:spPr/>
        <p:txBody>
          <a:bodyPr/>
          <a:lstStyle/>
          <a:p>
            <a:r>
              <a:rPr lang="en-GB" dirty="0"/>
              <a:t>Create User Interface (UI)</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1612" y="2786523"/>
            <a:ext cx="3601519" cy="3860090"/>
          </a:xfrm>
          <a:prstGeom prst="rect">
            <a:avLst/>
          </a:prstGeom>
        </p:spPr>
      </p:pic>
      <p:pic>
        <p:nvPicPr>
          <p:cNvPr id="1026" name="Picture 2" descr="A tabset becomes an input when you use the `id` argument. This allows you to make your app behave differently depending on which tab is currently visi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158" y="2786523"/>
            <a:ext cx="2857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2455678" y="4366628"/>
            <a:ext cx="4702171" cy="1810336"/>
          </a:xfrm>
          <a:prstGeom prst="rect">
            <a:avLst/>
          </a:prstGeom>
        </p:spPr>
      </p:pic>
      <p:pic>
        <p:nvPicPr>
          <p:cNvPr id="1029" name="Picture 5" descr="A common app design is to put controls in a sidebar and display results in the main pan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329" y="365124"/>
            <a:ext cx="4321802" cy="219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35"/>
            <a:ext cx="4537237" cy="1325563"/>
          </a:xfrm>
        </p:spPr>
        <p:txBody>
          <a:bodyPr/>
          <a:lstStyle/>
          <a:p>
            <a:r>
              <a:rPr lang="en-GB" dirty="0"/>
              <a:t>ONS Guidelines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75437" y="2133273"/>
            <a:ext cx="5978363" cy="3746233"/>
          </a:xfrm>
        </p:spPr>
      </p:pic>
      <p:sp>
        <p:nvSpPr>
          <p:cNvPr id="5" name="TextBox 4"/>
          <p:cNvSpPr txBox="1"/>
          <p:nvPr/>
        </p:nvSpPr>
        <p:spPr>
          <a:xfrm>
            <a:off x="5375437" y="1434267"/>
            <a:ext cx="5978363" cy="647777"/>
          </a:xfrm>
          <a:prstGeom prst="rect">
            <a:avLst/>
          </a:prstGeom>
          <a:noFill/>
        </p:spPr>
        <p:txBody>
          <a:bodyPr wrap="square" rtlCol="0">
            <a:spAutoFit/>
          </a:bodyPr>
          <a:lstStyle/>
          <a:p>
            <a:r>
              <a:rPr lang="en-GB" dirty="0"/>
              <a:t>https://style.ons.gov.uk/category/data-visualisation/interactives-chart-animations-dashboards/</a:t>
            </a:r>
          </a:p>
        </p:txBody>
      </p:sp>
      <p:sp>
        <p:nvSpPr>
          <p:cNvPr id="6" name="TextBox 5"/>
          <p:cNvSpPr txBox="1"/>
          <p:nvPr/>
        </p:nvSpPr>
        <p:spPr>
          <a:xfrm>
            <a:off x="253038" y="1758156"/>
            <a:ext cx="4934259" cy="4524315"/>
          </a:xfrm>
          <a:prstGeom prst="rect">
            <a:avLst/>
          </a:prstGeom>
          <a:noFill/>
        </p:spPr>
        <p:txBody>
          <a:bodyPr wrap="square" rtlCol="0">
            <a:spAutoFit/>
          </a:bodyPr>
          <a:lstStyle/>
          <a:p>
            <a:pPr fontAlgn="base"/>
            <a:r>
              <a:rPr lang="en-GB" b="1" dirty="0"/>
              <a:t>Tips for creating an interactive chart  </a:t>
            </a:r>
          </a:p>
          <a:p>
            <a:pPr fontAlgn="base"/>
            <a:endParaRPr lang="en-GB" b="1" dirty="0"/>
          </a:p>
          <a:p>
            <a:pPr marL="285750" indent="-285750" fontAlgn="base">
              <a:buFont typeface="Arial" panose="020B0604020202020204" pitchFamily="34" charset="0"/>
              <a:buChar char="•"/>
            </a:pPr>
            <a:r>
              <a:rPr lang="en-GB" dirty="0"/>
              <a:t>Only include data that will be important to your user.  </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a:t>Do not include all your data just because the interactive format allows it.  </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a:t>Design your chart in a way that helps the user get the most meaningful information. </a:t>
            </a:r>
          </a:p>
          <a:p>
            <a:pPr marL="285750" indent="-285750" fontAlgn="base">
              <a:buFont typeface="Arial" panose="020B0604020202020204" pitchFamily="34" charset="0"/>
              <a:buChar char="•"/>
            </a:pPr>
            <a:endParaRPr lang="en-GB" dirty="0"/>
          </a:p>
          <a:p>
            <a:pPr marL="285750" indent="-285750" fontAlgn="base">
              <a:buFont typeface="Arial" panose="020B0604020202020204" pitchFamily="34" charset="0"/>
              <a:buChar char="•"/>
            </a:pPr>
            <a:r>
              <a:rPr lang="en-GB" dirty="0"/>
              <a:t>Provide context and help the user to navigate the data through annotations and the surrounding text. </a:t>
            </a:r>
          </a:p>
          <a:p>
            <a:pPr fontAlgn="base"/>
            <a:r>
              <a:rPr lang="en-GB" dirty="0"/>
              <a:t> </a:t>
            </a:r>
          </a:p>
          <a:p>
            <a:endParaRPr lang="en-GB" dirty="0"/>
          </a:p>
        </p:txBody>
      </p:sp>
    </p:spTree>
    <p:extLst>
      <p:ext uri="{BB962C8B-B14F-4D97-AF65-F5344CB8AC3E}">
        <p14:creationId xmlns:p14="http://schemas.microsoft.com/office/powerpoint/2010/main" val="75523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8429"/>
            <a:ext cx="4495800" cy="1023278"/>
          </a:xfrm>
        </p:spPr>
        <p:txBody>
          <a:bodyPr>
            <a:normAutofit fontScale="90000"/>
          </a:bodyPr>
          <a:lstStyle/>
          <a:p>
            <a:r>
              <a:rPr lang="en-GB" dirty="0"/>
              <a:t>Start Simple </a:t>
            </a:r>
            <a:br>
              <a:rPr lang="en-GB" dirty="0"/>
            </a:br>
            <a:endParaRPr lang="en-GB" dirty="0"/>
          </a:p>
        </p:txBody>
      </p:sp>
      <p:pic>
        <p:nvPicPr>
          <p:cNvPr id="4" name="Content Placeholder 3"/>
          <p:cNvPicPr>
            <a:picLocks noGrp="1" noChangeAspect="1"/>
          </p:cNvPicPr>
          <p:nvPr>
            <p:ph idx="1"/>
          </p:nvPr>
        </p:nvPicPr>
        <p:blipFill>
          <a:blip r:embed="rId3"/>
          <a:stretch>
            <a:fillRect/>
          </a:stretch>
        </p:blipFill>
        <p:spPr>
          <a:xfrm>
            <a:off x="341057" y="2375443"/>
            <a:ext cx="6713776" cy="4228849"/>
          </a:xfrm>
          <a:prstGeom prst="rect">
            <a:avLst/>
          </a:prstGeom>
        </p:spPr>
      </p:pic>
      <p:pic>
        <p:nvPicPr>
          <p:cNvPr id="3" name="Picture 2"/>
          <p:cNvPicPr>
            <a:picLocks noChangeAspect="1"/>
          </p:cNvPicPr>
          <p:nvPr/>
        </p:nvPicPr>
        <p:blipFill rotWithShape="1">
          <a:blip r:embed="rId4"/>
          <a:srcRect l="4" r="50443"/>
          <a:stretch/>
        </p:blipFill>
        <p:spPr>
          <a:xfrm>
            <a:off x="8185168" y="1985377"/>
            <a:ext cx="3788581" cy="4618915"/>
          </a:xfrm>
          <a:prstGeom prst="rect">
            <a:avLst/>
          </a:prstGeom>
        </p:spPr>
      </p:pic>
      <p:sp>
        <p:nvSpPr>
          <p:cNvPr id="6" name="TextBox 5"/>
          <p:cNvSpPr txBox="1"/>
          <p:nvPr/>
        </p:nvSpPr>
        <p:spPr>
          <a:xfrm>
            <a:off x="533400" y="1003903"/>
            <a:ext cx="8175029" cy="815608"/>
          </a:xfrm>
          <a:prstGeom prst="rect">
            <a:avLst/>
          </a:prstGeom>
          <a:noFill/>
        </p:spPr>
        <p:txBody>
          <a:bodyPr wrap="square" rtlCol="0">
            <a:spAutoFit/>
          </a:bodyPr>
          <a:lstStyle/>
          <a:p>
            <a:r>
              <a:rPr lang="en-GB" sz="2900" dirty="0">
                <a:solidFill>
                  <a:prstClr val="black"/>
                </a:solidFill>
                <a:latin typeface="Calibri Light" panose="020F0302020204030204"/>
                <a:ea typeface="+mj-ea"/>
                <a:cs typeface="+mj-cs"/>
              </a:rPr>
              <a:t>Step by Step, building complexity</a:t>
            </a:r>
            <a:r>
              <a:rPr lang="en-GB" sz="4000" dirty="0">
                <a:solidFill>
                  <a:prstClr val="black"/>
                </a:solidFill>
                <a:latin typeface="Calibri Light" panose="020F0302020204030204"/>
                <a:ea typeface="+mj-ea"/>
                <a:cs typeface="+mj-cs"/>
              </a:rPr>
              <a:t/>
            </a:r>
            <a:br>
              <a:rPr lang="en-GB" sz="4000" dirty="0">
                <a:solidFill>
                  <a:prstClr val="black"/>
                </a:solidFill>
                <a:latin typeface="Calibri Light" panose="020F0302020204030204"/>
                <a:ea typeface="+mj-ea"/>
                <a:cs typeface="+mj-cs"/>
              </a:rPr>
            </a:br>
            <a:endParaRPr lang="en-GB" dirty="0"/>
          </a:p>
        </p:txBody>
      </p:sp>
      <p:sp>
        <p:nvSpPr>
          <p:cNvPr id="7" name="TextBox 6"/>
          <p:cNvSpPr txBox="1"/>
          <p:nvPr/>
        </p:nvSpPr>
        <p:spPr>
          <a:xfrm>
            <a:off x="8185168" y="1533112"/>
            <a:ext cx="999697" cy="369332"/>
          </a:xfrm>
          <a:prstGeom prst="rect">
            <a:avLst/>
          </a:prstGeom>
          <a:noFill/>
        </p:spPr>
        <p:txBody>
          <a:bodyPr wrap="none" rtlCol="0">
            <a:spAutoFit/>
          </a:bodyPr>
          <a:lstStyle/>
          <a:p>
            <a:r>
              <a:rPr lang="en-GB" dirty="0"/>
              <a:t>Notepad</a:t>
            </a:r>
          </a:p>
        </p:txBody>
      </p:sp>
      <p:sp>
        <p:nvSpPr>
          <p:cNvPr id="5" name="TextBox 4"/>
          <p:cNvSpPr txBox="1"/>
          <p:nvPr/>
        </p:nvSpPr>
        <p:spPr>
          <a:xfrm>
            <a:off x="341057" y="1819511"/>
            <a:ext cx="963725" cy="369332"/>
          </a:xfrm>
          <a:prstGeom prst="rect">
            <a:avLst/>
          </a:prstGeom>
          <a:noFill/>
        </p:spPr>
        <p:txBody>
          <a:bodyPr wrap="none" rtlCol="0">
            <a:spAutoFit/>
          </a:bodyPr>
          <a:lstStyle/>
          <a:p>
            <a:r>
              <a:rPr lang="en-GB" dirty="0"/>
              <a:t>R Studio</a:t>
            </a:r>
          </a:p>
        </p:txBody>
      </p:sp>
    </p:spTree>
    <p:extLst>
      <p:ext uri="{BB962C8B-B14F-4D97-AF65-F5344CB8AC3E}">
        <p14:creationId xmlns:p14="http://schemas.microsoft.com/office/powerpoint/2010/main" val="1399126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Server Code</a:t>
            </a:r>
          </a:p>
        </p:txBody>
      </p:sp>
      <p:sp>
        <p:nvSpPr>
          <p:cNvPr id="3" name="Content Placeholder 2"/>
          <p:cNvSpPr>
            <a:spLocks noGrp="1"/>
          </p:cNvSpPr>
          <p:nvPr>
            <p:ph idx="1"/>
          </p:nvPr>
        </p:nvSpPr>
        <p:spPr>
          <a:xfrm>
            <a:off x="838200" y="1825624"/>
            <a:ext cx="5411598" cy="4222837"/>
          </a:xfrm>
        </p:spPr>
        <p:txBody>
          <a:bodyPr/>
          <a:lstStyle/>
          <a:p>
            <a:r>
              <a:rPr lang="en-GB" dirty="0"/>
              <a:t>Test Plots out in R before putting them in the Shiny</a:t>
            </a:r>
          </a:p>
          <a:p>
            <a:r>
              <a:rPr lang="en-GB" dirty="0"/>
              <a:t>Test after each change in code - copy into Notepad before making changes</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637" y="1977748"/>
            <a:ext cx="4953000" cy="3305175"/>
          </a:xfrm>
          <a:prstGeom prst="rect">
            <a:avLst/>
          </a:prstGeom>
        </p:spPr>
      </p:pic>
    </p:spTree>
    <p:extLst>
      <p:ext uri="{BB962C8B-B14F-4D97-AF65-F5344CB8AC3E}">
        <p14:creationId xmlns:p14="http://schemas.microsoft.com/office/powerpoint/2010/main" val="4180819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21" y="31762"/>
            <a:ext cx="11249025" cy="1325563"/>
          </a:xfrm>
        </p:spPr>
        <p:txBody>
          <a:bodyPr/>
          <a:lstStyle/>
          <a:p>
            <a:r>
              <a:rPr lang="en-GB" dirty="0"/>
              <a:t>Reactivity: Making Plots change with UI Changes</a:t>
            </a:r>
          </a:p>
        </p:txBody>
      </p:sp>
      <p:pic>
        <p:nvPicPr>
          <p:cNvPr id="5" name="Content Placeholder 4"/>
          <p:cNvPicPr>
            <a:picLocks noGrp="1" noChangeAspect="1"/>
          </p:cNvPicPr>
          <p:nvPr>
            <p:ph idx="1"/>
          </p:nvPr>
        </p:nvPicPr>
        <p:blipFill>
          <a:blip r:embed="rId3"/>
          <a:stretch>
            <a:fillRect/>
          </a:stretch>
        </p:blipFill>
        <p:spPr>
          <a:xfrm>
            <a:off x="4787428" y="1822769"/>
            <a:ext cx="6864088" cy="4317971"/>
          </a:xfrm>
          <a:prstGeom prst="rect">
            <a:avLst/>
          </a:prstGeom>
        </p:spPr>
      </p:pic>
      <p:sp>
        <p:nvSpPr>
          <p:cNvPr id="4" name="Rectangle 3"/>
          <p:cNvSpPr/>
          <p:nvPr/>
        </p:nvSpPr>
        <p:spPr>
          <a:xfrm>
            <a:off x="5748773" y="1353238"/>
            <a:ext cx="5789790" cy="369332"/>
          </a:xfrm>
          <a:prstGeom prst="rect">
            <a:avLst/>
          </a:prstGeom>
        </p:spPr>
        <p:txBody>
          <a:bodyPr wrap="none">
            <a:spAutoFit/>
          </a:bodyPr>
          <a:lstStyle/>
          <a:p>
            <a:r>
              <a:rPr lang="en-GB" dirty="0">
                <a:hlinkClick r:id="rId4"/>
              </a:rPr>
              <a:t>Building Shiny apps - an interactive tutorial (deanattali.com)</a:t>
            </a:r>
            <a:endParaRPr lang="en-GB" dirty="0"/>
          </a:p>
        </p:txBody>
      </p:sp>
      <p:sp>
        <p:nvSpPr>
          <p:cNvPr id="9" name="Rectangle 8"/>
          <p:cNvSpPr/>
          <p:nvPr/>
        </p:nvSpPr>
        <p:spPr>
          <a:xfrm>
            <a:off x="92279" y="1822769"/>
            <a:ext cx="4613945" cy="2862322"/>
          </a:xfrm>
          <a:prstGeom prst="rect">
            <a:avLst/>
          </a:prstGeom>
        </p:spPr>
        <p:txBody>
          <a:bodyPr wrap="square">
            <a:spAutoFit/>
          </a:bodyPr>
          <a:lstStyle/>
          <a:p>
            <a:pPr marL="285750" indent="-285750">
              <a:buFont typeface="Arial" panose="020B0604020202020204" pitchFamily="34" charset="0"/>
              <a:buChar char="•"/>
            </a:pPr>
            <a:r>
              <a:rPr lang="en-GB" sz="2000" dirty="0"/>
              <a:t>If you want your plot to change when you change your dropdown or slider you need to incorporate </a:t>
            </a:r>
            <a:r>
              <a:rPr lang="en-GB" sz="2000" b="1" dirty="0"/>
              <a:t>reactivity</a:t>
            </a:r>
            <a:r>
              <a:rPr lang="en-GB" sz="2000" dirty="0"/>
              <a:t>.</a:t>
            </a:r>
          </a:p>
          <a:p>
            <a:endParaRPr lang="en-GB" sz="2000" dirty="0"/>
          </a:p>
          <a:p>
            <a:pPr marL="285750" indent="-285750">
              <a:buFont typeface="Arial" panose="020B0604020202020204" pitchFamily="34" charset="0"/>
              <a:buChar char="•"/>
            </a:pPr>
            <a:r>
              <a:rPr lang="en-GB" sz="2000" dirty="0"/>
              <a:t>As an extreme oversimplification, it means that when the value of a variable x changes, then anything that relies on x gets re-evaluated.</a:t>
            </a:r>
          </a:p>
          <a:p>
            <a:pPr marL="285750" indent="-285750">
              <a:buFont typeface="Arial" panose="020B0604020202020204" pitchFamily="34" charset="0"/>
              <a:buChar char="•"/>
            </a:pPr>
            <a:endParaRPr lang="en-GB" sz="2000" dirty="0"/>
          </a:p>
        </p:txBody>
      </p:sp>
    </p:spTree>
    <p:extLst>
      <p:ext uri="{BB962C8B-B14F-4D97-AF65-F5344CB8AC3E}">
        <p14:creationId xmlns:p14="http://schemas.microsoft.com/office/powerpoint/2010/main" val="2766900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Reactivity Code in the </a:t>
            </a:r>
            <a:r>
              <a:rPr lang="en-GB" dirty="0" err="1"/>
              <a:t>Server.R</a:t>
            </a:r>
            <a:endParaRPr lang="en-GB" dirty="0"/>
          </a:p>
        </p:txBody>
      </p:sp>
      <p:pic>
        <p:nvPicPr>
          <p:cNvPr id="4" name="Content Placeholder 3"/>
          <p:cNvPicPr>
            <a:picLocks noGrp="1" noChangeAspect="1"/>
          </p:cNvPicPr>
          <p:nvPr>
            <p:ph idx="1"/>
          </p:nvPr>
        </p:nvPicPr>
        <p:blipFill>
          <a:blip r:embed="rId3"/>
          <a:stretch>
            <a:fillRect/>
          </a:stretch>
        </p:blipFill>
        <p:spPr>
          <a:xfrm>
            <a:off x="7885651" y="1430554"/>
            <a:ext cx="3395827" cy="5057754"/>
          </a:xfrm>
          <a:prstGeom prst="rect">
            <a:avLst/>
          </a:prstGeom>
        </p:spPr>
      </p:pic>
      <p:sp>
        <p:nvSpPr>
          <p:cNvPr id="5" name="TextBox 4"/>
          <p:cNvSpPr txBox="1"/>
          <p:nvPr/>
        </p:nvSpPr>
        <p:spPr>
          <a:xfrm>
            <a:off x="678809" y="1793390"/>
            <a:ext cx="7134520" cy="2769989"/>
          </a:xfrm>
          <a:prstGeom prst="rect">
            <a:avLst/>
          </a:prstGeom>
          <a:noFill/>
        </p:spPr>
        <p:txBody>
          <a:bodyPr wrap="square" rtlCol="0">
            <a:spAutoFit/>
          </a:bodyPr>
          <a:lstStyle/>
          <a:p>
            <a:r>
              <a:rPr lang="en-GB" sz="2400" dirty="0"/>
              <a:t>How to make your dropdowns and sliders change your plot</a:t>
            </a:r>
          </a:p>
          <a:p>
            <a:endParaRPr lang="en-GB" dirty="0"/>
          </a:p>
          <a:p>
            <a:pPr marL="285750" indent="-285750">
              <a:buFont typeface="Arial" panose="020B0604020202020204" pitchFamily="34" charset="0"/>
              <a:buChar char="•"/>
            </a:pPr>
            <a:r>
              <a:rPr lang="en-GB" dirty="0"/>
              <a:t>Put the reactive variables: </a:t>
            </a:r>
            <a:r>
              <a:rPr lang="en-GB" dirty="0" err="1"/>
              <a:t>input$species</a:t>
            </a:r>
            <a:r>
              <a:rPr lang="en-GB" dirty="0"/>
              <a:t>, </a:t>
            </a:r>
            <a:r>
              <a:rPr lang="en-GB" dirty="0" err="1"/>
              <a:t>Input$yearrange1</a:t>
            </a:r>
            <a:r>
              <a:rPr lang="en-GB" dirty="0"/>
              <a:t>[1]</a:t>
            </a:r>
          </a:p>
          <a:p>
            <a:r>
              <a:rPr lang="en-GB" dirty="0"/>
              <a:t>      </a:t>
            </a:r>
            <a:r>
              <a:rPr lang="en-GB" dirty="0" err="1"/>
              <a:t>Input$yearrange2</a:t>
            </a:r>
            <a:r>
              <a:rPr lang="en-GB" dirty="0"/>
              <a:t>[2] inside a function (e.g. </a:t>
            </a:r>
            <a:r>
              <a:rPr lang="en-GB" b="1" dirty="0"/>
              <a:t>filtered</a:t>
            </a:r>
            <a:r>
              <a:rPr lang="en-GB" dirty="0"/>
              <a:t>). </a:t>
            </a:r>
          </a:p>
          <a:p>
            <a:endParaRPr lang="en-GB" b="1" dirty="0"/>
          </a:p>
          <a:p>
            <a:pPr marL="285750" indent="-285750">
              <a:buFont typeface="Arial" panose="020B0604020202020204" pitchFamily="34" charset="0"/>
              <a:buChar char="•"/>
            </a:pPr>
            <a:r>
              <a:rPr lang="en-GB" dirty="0"/>
              <a:t>Use filtered as  the data argument in the </a:t>
            </a:r>
            <a:r>
              <a:rPr lang="en-GB" dirty="0" err="1"/>
              <a:t>ggplot</a:t>
            </a:r>
            <a:r>
              <a:rPr lang="en-GB" dirty="0"/>
              <a:t> code.</a:t>
            </a:r>
          </a:p>
          <a:p>
            <a:endParaRPr lang="en-GB" dirty="0"/>
          </a:p>
          <a:p>
            <a:pPr marL="285750" indent="-285750">
              <a:buFont typeface="Arial" panose="020B0604020202020204" pitchFamily="34" charset="0"/>
              <a:buChar char="•"/>
            </a:pPr>
            <a:r>
              <a:rPr lang="en-GB" dirty="0"/>
              <a:t>Put everything inside a Reactive function such as </a:t>
            </a:r>
            <a:r>
              <a:rPr lang="en-GB" dirty="0" err="1"/>
              <a:t>renderPlotly</a:t>
            </a:r>
            <a:r>
              <a:rPr lang="en-GB" dirty="0"/>
              <a:t>({})</a:t>
            </a:r>
          </a:p>
        </p:txBody>
      </p:sp>
    </p:spTree>
    <p:extLst>
      <p:ext uri="{BB962C8B-B14F-4D97-AF65-F5344CB8AC3E}">
        <p14:creationId xmlns:p14="http://schemas.microsoft.com/office/powerpoint/2010/main" val="167764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a:t>
            </a:r>
            <a:r>
              <a:rPr lang="en-GB" dirty="0" err="1"/>
              <a:t>Plotly</a:t>
            </a:r>
            <a:r>
              <a:rPr lang="en-GB" dirty="0"/>
              <a:t> not Plot</a:t>
            </a:r>
          </a:p>
        </p:txBody>
      </p:sp>
      <p:sp>
        <p:nvSpPr>
          <p:cNvPr id="3" name="Content Placeholder 2"/>
          <p:cNvSpPr>
            <a:spLocks noGrp="1"/>
          </p:cNvSpPr>
          <p:nvPr>
            <p:ph idx="1"/>
          </p:nvPr>
        </p:nvSpPr>
        <p:spPr>
          <a:xfrm>
            <a:off x="838200" y="1328320"/>
            <a:ext cx="10515600" cy="4351338"/>
          </a:xfrm>
        </p:spPr>
        <p:txBody>
          <a:bodyPr/>
          <a:lstStyle/>
          <a:p>
            <a:r>
              <a:rPr lang="en-GB" dirty="0"/>
              <a:t>If you plots are reactive</a:t>
            </a:r>
          </a:p>
          <a:p>
            <a:r>
              <a:rPr lang="en-GB" dirty="0"/>
              <a:t>If you want to see the values in the plot when you hover over points</a:t>
            </a:r>
          </a:p>
        </p:txBody>
      </p:sp>
      <p:grpSp>
        <p:nvGrpSpPr>
          <p:cNvPr id="6" name="Group 5"/>
          <p:cNvGrpSpPr/>
          <p:nvPr/>
        </p:nvGrpSpPr>
        <p:grpSpPr>
          <a:xfrm>
            <a:off x="924187" y="2310082"/>
            <a:ext cx="10058400" cy="4427583"/>
            <a:chOff x="924187" y="2310082"/>
            <a:chExt cx="10058400" cy="442758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187" y="2310082"/>
              <a:ext cx="10058400" cy="4427583"/>
            </a:xfrm>
            <a:prstGeom prst="rect">
              <a:avLst/>
            </a:prstGeom>
          </p:spPr>
        </p:pic>
        <p:sp>
          <p:nvSpPr>
            <p:cNvPr id="5" name="Rectangle 4"/>
            <p:cNvSpPr/>
            <p:nvPr/>
          </p:nvSpPr>
          <p:spPr>
            <a:xfrm>
              <a:off x="5057016" y="4523873"/>
              <a:ext cx="1002632" cy="657726"/>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57865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58" y="365125"/>
            <a:ext cx="10760242" cy="1054601"/>
          </a:xfrm>
        </p:spPr>
        <p:txBody>
          <a:bodyPr/>
          <a:lstStyle/>
          <a:p>
            <a:r>
              <a:rPr lang="en-GB" dirty="0"/>
              <a:t>Dashboard Layout</a:t>
            </a:r>
          </a:p>
        </p:txBody>
      </p:sp>
      <p:pic>
        <p:nvPicPr>
          <p:cNvPr id="5" name="Content Placeholder 4"/>
          <p:cNvPicPr>
            <a:picLocks noGrp="1" noChangeAspect="1"/>
          </p:cNvPicPr>
          <p:nvPr>
            <p:ph idx="1"/>
          </p:nvPr>
        </p:nvPicPr>
        <p:blipFill rotWithShape="1">
          <a:blip r:embed="rId3"/>
          <a:srcRect l="49984" r="19"/>
          <a:stretch/>
        </p:blipFill>
        <p:spPr>
          <a:xfrm>
            <a:off x="495093" y="1807285"/>
            <a:ext cx="7517096" cy="4699794"/>
          </a:xfrm>
          <a:prstGeom prst="rect">
            <a:avLst/>
          </a:prstGeom>
        </p:spPr>
      </p:pic>
      <p:sp>
        <p:nvSpPr>
          <p:cNvPr id="4" name="Rectangle 3"/>
          <p:cNvSpPr/>
          <p:nvPr/>
        </p:nvSpPr>
        <p:spPr>
          <a:xfrm>
            <a:off x="1799876" y="1235060"/>
            <a:ext cx="5372753" cy="369332"/>
          </a:xfrm>
          <a:prstGeom prst="rect">
            <a:avLst/>
          </a:prstGeom>
        </p:spPr>
        <p:txBody>
          <a:bodyPr wrap="none">
            <a:spAutoFit/>
          </a:bodyPr>
          <a:lstStyle/>
          <a:p>
            <a:r>
              <a:rPr lang="en-GB" dirty="0"/>
              <a:t>http://rstudio.github.io/shinydashboard/structure.html</a:t>
            </a:r>
          </a:p>
        </p:txBody>
      </p:sp>
      <p:pic>
        <p:nvPicPr>
          <p:cNvPr id="3" name="Picture 2"/>
          <p:cNvPicPr>
            <a:picLocks noChangeAspect="1"/>
          </p:cNvPicPr>
          <p:nvPr/>
        </p:nvPicPr>
        <p:blipFill>
          <a:blip r:embed="rId4"/>
          <a:stretch>
            <a:fillRect/>
          </a:stretch>
        </p:blipFill>
        <p:spPr>
          <a:xfrm>
            <a:off x="7264680" y="1419726"/>
            <a:ext cx="3389670" cy="4346825"/>
          </a:xfrm>
          <a:prstGeom prst="rect">
            <a:avLst/>
          </a:prstGeom>
        </p:spPr>
      </p:pic>
    </p:spTree>
    <p:extLst>
      <p:ext uri="{BB962C8B-B14F-4D97-AF65-F5344CB8AC3E}">
        <p14:creationId xmlns:p14="http://schemas.microsoft.com/office/powerpoint/2010/main" val="817125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492754" y="1034716"/>
            <a:ext cx="9255957" cy="5823284"/>
          </a:xfrm>
          <a:prstGeom prst="rect">
            <a:avLst/>
          </a:prstGeom>
        </p:spPr>
      </p:pic>
      <p:sp>
        <p:nvSpPr>
          <p:cNvPr id="5" name="Rectangle 4"/>
          <p:cNvSpPr/>
          <p:nvPr/>
        </p:nvSpPr>
        <p:spPr>
          <a:xfrm>
            <a:off x="1435769" y="-102584"/>
            <a:ext cx="928035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https://scotland.shinyapps.io/sg-aquaculture-production-surveys/</a:t>
            </a: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 name="Rectangle 1"/>
          <p:cNvSpPr/>
          <p:nvPr/>
        </p:nvSpPr>
        <p:spPr>
          <a:xfrm>
            <a:off x="2609849" y="1628774"/>
            <a:ext cx="1733551" cy="504825"/>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039633"/>
      </p:ext>
    </p:extLst>
  </p:cSld>
  <p:clrMapOvr>
    <a:masterClrMapping/>
  </p:clrMapOvr>
  <mc:AlternateContent xmlns:mc="http://schemas.openxmlformats.org/markup-compatibility/2006" xmlns:p14="http://schemas.microsoft.com/office/powerpoint/2010/main">
    <mc:Choice Requires="p14">
      <p:transition spd="slow" p14:dur="2000" advTm="12499"/>
    </mc:Choice>
    <mc:Fallback xmlns="">
      <p:transition spd="slow" advTm="1249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50000" r="-17"/>
          <a:stretch/>
        </p:blipFill>
        <p:spPr>
          <a:xfrm>
            <a:off x="440310" y="0"/>
            <a:ext cx="10972800" cy="6858000"/>
          </a:xfrm>
          <a:prstGeom prst="rect">
            <a:avLst/>
          </a:prstGeom>
        </p:spPr>
      </p:pic>
      <p:sp>
        <p:nvSpPr>
          <p:cNvPr id="2" name="Rectangle 1"/>
          <p:cNvSpPr/>
          <p:nvPr/>
        </p:nvSpPr>
        <p:spPr>
          <a:xfrm>
            <a:off x="742950" y="1981200"/>
            <a:ext cx="3267075" cy="790575"/>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647298"/>
      </p:ext>
    </p:extLst>
  </p:cSld>
  <p:clrMapOvr>
    <a:masterClrMapping/>
  </p:clrMapOvr>
  <mc:AlternateContent xmlns:mc="http://schemas.openxmlformats.org/markup-compatibility/2006" xmlns:p14="http://schemas.microsoft.com/office/powerpoint/2010/main">
    <mc:Choice Requires="p14">
      <p:transition spd="slow" p14:dur="2000" advTm="2769"/>
    </mc:Choice>
    <mc:Fallback xmlns="">
      <p:transition spd="slow" advTm="2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Beginning Work at Marine Scotland Science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1877" y="1612627"/>
            <a:ext cx="7588246" cy="4957528"/>
          </a:xfrm>
        </p:spPr>
      </p:pic>
    </p:spTree>
    <p:extLst>
      <p:ext uri="{BB962C8B-B14F-4D97-AF65-F5344CB8AC3E}">
        <p14:creationId xmlns:p14="http://schemas.microsoft.com/office/powerpoint/2010/main" val="132940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0080" r="67"/>
          <a:stretch/>
        </p:blipFill>
        <p:spPr>
          <a:xfrm>
            <a:off x="419100" y="0"/>
            <a:ext cx="10982326" cy="6877492"/>
          </a:xfrm>
          <a:prstGeom prst="rect">
            <a:avLst/>
          </a:prstGeom>
        </p:spPr>
      </p:pic>
      <p:sp>
        <p:nvSpPr>
          <p:cNvPr id="3" name="Rectangle 2"/>
          <p:cNvSpPr/>
          <p:nvPr/>
        </p:nvSpPr>
        <p:spPr>
          <a:xfrm>
            <a:off x="2524125" y="2264947"/>
            <a:ext cx="958017" cy="725903"/>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376232"/>
      </p:ext>
    </p:extLst>
  </p:cSld>
  <p:clrMapOvr>
    <a:masterClrMapping/>
  </p:clrMapOvr>
  <mc:AlternateContent xmlns:mc="http://schemas.openxmlformats.org/markup-compatibility/2006" xmlns:p14="http://schemas.microsoft.com/office/powerpoint/2010/main">
    <mc:Choice Requires="p14">
      <p:transition spd="slow" p14:dur="2000" advTm="4433"/>
    </mc:Choice>
    <mc:Fallback xmlns="">
      <p:transition spd="slow" advTm="443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29" y="1"/>
            <a:ext cx="10972801" cy="6858000"/>
          </a:xfrm>
          <a:prstGeom prst="rect">
            <a:avLst/>
          </a:prstGeom>
        </p:spPr>
      </p:pic>
    </p:spTree>
    <p:extLst>
      <p:ext uri="{BB962C8B-B14F-4D97-AF65-F5344CB8AC3E}">
        <p14:creationId xmlns:p14="http://schemas.microsoft.com/office/powerpoint/2010/main" val="3116474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Getting your Shiny online</a:t>
            </a:r>
          </a:p>
        </p:txBody>
      </p:sp>
      <p:sp>
        <p:nvSpPr>
          <p:cNvPr id="3" name="Content Placeholder 2"/>
          <p:cNvSpPr>
            <a:spLocks noGrp="1"/>
          </p:cNvSpPr>
          <p:nvPr>
            <p:ph idx="1"/>
          </p:nvPr>
        </p:nvSpPr>
        <p:spPr>
          <a:xfrm>
            <a:off x="838200" y="1556073"/>
            <a:ext cx="10515600" cy="4351338"/>
          </a:xfrm>
        </p:spPr>
        <p:txBody>
          <a:bodyPr/>
          <a:lstStyle/>
          <a:p>
            <a:r>
              <a:rPr lang="en-GB" dirty="0"/>
              <a:t>Make a prototype Shiny and publish on the free server </a:t>
            </a:r>
            <a:r>
              <a:rPr lang="en-GB" dirty="0" err="1"/>
              <a:t>Shiny.oi</a:t>
            </a:r>
            <a:endParaRPr lang="en-GB" dirty="0"/>
          </a:p>
          <a:p>
            <a:r>
              <a:rPr lang="en-GB" dirty="0"/>
              <a:t>Instructions on Saltire</a:t>
            </a:r>
          </a:p>
          <a:p>
            <a:r>
              <a:rPr lang="en-GB" dirty="0"/>
              <a:t>Contact Jay Ware to get Shiny on Scotland.shiny.io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461" y="3978033"/>
            <a:ext cx="3607235" cy="2381993"/>
          </a:xfrm>
          <a:prstGeom prst="rect">
            <a:avLst/>
          </a:prstGeom>
        </p:spPr>
      </p:pic>
    </p:spTree>
    <p:extLst>
      <p:ext uri="{BB962C8B-B14F-4D97-AF65-F5344CB8AC3E}">
        <p14:creationId xmlns:p14="http://schemas.microsoft.com/office/powerpoint/2010/main" val="3530636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017" y="72783"/>
            <a:ext cx="10515600" cy="1325563"/>
          </a:xfrm>
        </p:spPr>
        <p:txBody>
          <a:bodyPr/>
          <a:lstStyle/>
          <a:p>
            <a:r>
              <a:rPr lang="en-GB" dirty="0"/>
              <a:t>Getting Shiny on Website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6782" y="1687717"/>
            <a:ext cx="8255218" cy="5170283"/>
          </a:xfrm>
        </p:spPr>
      </p:pic>
      <p:sp>
        <p:nvSpPr>
          <p:cNvPr id="5" name="TextBox 4"/>
          <p:cNvSpPr txBox="1"/>
          <p:nvPr/>
        </p:nvSpPr>
        <p:spPr>
          <a:xfrm>
            <a:off x="629175" y="2021745"/>
            <a:ext cx="3307607" cy="2585323"/>
          </a:xfrm>
          <a:prstGeom prst="rect">
            <a:avLst/>
          </a:prstGeom>
          <a:noFill/>
        </p:spPr>
        <p:txBody>
          <a:bodyPr wrap="square" rtlCol="0">
            <a:spAutoFit/>
          </a:bodyPr>
          <a:lstStyle/>
          <a:p>
            <a:endParaRPr lang="en-GB" dirty="0"/>
          </a:p>
          <a:p>
            <a:r>
              <a:rPr lang="en-GB" dirty="0"/>
              <a:t>We were able to get the link for the Shiny on the Marine Scotland Data Pages –this is not easiest to find at the bottom of the page.</a:t>
            </a:r>
          </a:p>
          <a:p>
            <a:endParaRPr lang="en-GB" dirty="0"/>
          </a:p>
          <a:p>
            <a:r>
              <a:rPr lang="en-GB" dirty="0"/>
              <a:t>We are in Communication with the Web Team to get the Shiny on the SG website</a:t>
            </a:r>
          </a:p>
        </p:txBody>
      </p:sp>
      <p:sp>
        <p:nvSpPr>
          <p:cNvPr id="6" name="Rectangle 5"/>
          <p:cNvSpPr/>
          <p:nvPr/>
        </p:nvSpPr>
        <p:spPr>
          <a:xfrm>
            <a:off x="6823307" y="5122616"/>
            <a:ext cx="2088859" cy="218113"/>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9702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857925" cy="1824402"/>
          </a:xfrm>
        </p:spPr>
        <p:txBody>
          <a:bodyPr/>
          <a:lstStyle/>
          <a:p>
            <a:r>
              <a:rPr lang="en-GB" dirty="0"/>
              <a:t>Shiny for Sea lice and Mortality data</a:t>
            </a:r>
          </a:p>
        </p:txBody>
      </p:sp>
      <p:pic>
        <p:nvPicPr>
          <p:cNvPr id="12" name="Content Placeholder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775099" y="21277"/>
            <a:ext cx="6330368" cy="3708400"/>
          </a:xfr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025" y="2794150"/>
            <a:ext cx="6955346" cy="434709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78155"/>
            <a:ext cx="8158362" cy="5112289"/>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30" y="365125"/>
            <a:ext cx="7731923" cy="4542252"/>
          </a:xfrm>
          <a:prstGeom prst="rect">
            <a:avLst/>
          </a:prstGeom>
        </p:spPr>
      </p:pic>
    </p:spTree>
    <p:extLst>
      <p:ext uri="{BB962C8B-B14F-4D97-AF65-F5344CB8AC3E}">
        <p14:creationId xmlns:p14="http://schemas.microsoft.com/office/powerpoint/2010/main" val="310677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2000" fill="hold"/>
                                        <p:tgtEl>
                                          <p:spTgt spid="13"/>
                                        </p:tgtEl>
                                        <p:attrNameLst>
                                          <p:attrName>ppt_x</p:attrName>
                                        </p:attrNameLst>
                                      </p:cBhvr>
                                      <p:tavLst>
                                        <p:tav tm="0">
                                          <p:val>
                                            <p:strVal val="#ppt_x"/>
                                          </p:val>
                                        </p:tav>
                                        <p:tav tm="100000">
                                          <p:val>
                                            <p:strVal val="#ppt_x"/>
                                          </p:val>
                                        </p:tav>
                                      </p:tavLst>
                                    </p:anim>
                                    <p:anim calcmode="lin" valueType="num">
                                      <p:cBhvr additive="base">
                                        <p:cTn id="14" dur="2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2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800" fill="hold"/>
                                        <p:tgtEl>
                                          <p:spTgt spid="16"/>
                                        </p:tgtEl>
                                        <p:attrNameLst>
                                          <p:attrName>ppt_x</p:attrName>
                                        </p:attrNameLst>
                                      </p:cBhvr>
                                      <p:tavLst>
                                        <p:tav tm="0">
                                          <p:val>
                                            <p:strVal val="#ppt_x"/>
                                          </p:val>
                                        </p:tav>
                                        <p:tav tm="100000">
                                          <p:val>
                                            <p:strVal val="#ppt_x"/>
                                          </p:val>
                                        </p:tav>
                                      </p:tavLst>
                                    </p:anim>
                                    <p:anim calcmode="lin" valueType="num">
                                      <p:cBhvr additive="base">
                                        <p:cTn id="26" dur="18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 y="282829"/>
            <a:ext cx="6687312" cy="1325563"/>
          </a:xfrm>
        </p:spPr>
        <p:txBody>
          <a:bodyPr/>
          <a:lstStyle/>
          <a:p>
            <a:r>
              <a:rPr lang="en-GB" dirty="0"/>
              <a:t>Sea Lice and Mortality Data</a:t>
            </a:r>
          </a:p>
        </p:txBody>
      </p:sp>
      <p:pic>
        <p:nvPicPr>
          <p:cNvPr id="4" name="Content Placeholder 3"/>
          <p:cNvPicPr>
            <a:picLocks noGrp="1" noChangeAspect="1"/>
          </p:cNvPicPr>
          <p:nvPr>
            <p:ph idx="1"/>
          </p:nvPr>
        </p:nvPicPr>
        <p:blipFill>
          <a:blip r:embed="rId3"/>
          <a:stretch>
            <a:fillRect/>
          </a:stretch>
        </p:blipFill>
        <p:spPr>
          <a:xfrm>
            <a:off x="416181" y="1819530"/>
            <a:ext cx="5816088" cy="3639627"/>
          </a:xfrm>
          <a:prstGeom prst="rect">
            <a:avLst/>
          </a:prstGeom>
        </p:spPr>
      </p:pic>
      <p:pic>
        <p:nvPicPr>
          <p:cNvPr id="5" name="Picture 4"/>
          <p:cNvPicPr>
            <a:picLocks noChangeAspect="1"/>
          </p:cNvPicPr>
          <p:nvPr/>
        </p:nvPicPr>
        <p:blipFill>
          <a:blip r:embed="rId4"/>
          <a:stretch>
            <a:fillRect/>
          </a:stretch>
        </p:blipFill>
        <p:spPr>
          <a:xfrm>
            <a:off x="6363719" y="507714"/>
            <a:ext cx="5828281" cy="3651821"/>
          </a:xfrm>
          <a:prstGeom prst="rect">
            <a:avLst/>
          </a:prstGeom>
        </p:spPr>
      </p:pic>
      <p:pic>
        <p:nvPicPr>
          <p:cNvPr id="6" name="Picture 5"/>
          <p:cNvPicPr>
            <a:picLocks noChangeAspect="1"/>
          </p:cNvPicPr>
          <p:nvPr/>
        </p:nvPicPr>
        <p:blipFill>
          <a:blip r:embed="rId5"/>
          <a:stretch>
            <a:fillRect/>
          </a:stretch>
        </p:blipFill>
        <p:spPr>
          <a:xfrm>
            <a:off x="6665381" y="3639343"/>
            <a:ext cx="4938188" cy="3090940"/>
          </a:xfrm>
          <a:prstGeom prst="rect">
            <a:avLst/>
          </a:prstGeom>
        </p:spPr>
      </p:pic>
    </p:spTree>
    <p:extLst>
      <p:ext uri="{BB962C8B-B14F-4D97-AF65-F5344CB8AC3E}">
        <p14:creationId xmlns:p14="http://schemas.microsoft.com/office/powerpoint/2010/main" val="2180084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15315" y="-77"/>
            <a:ext cx="10961492" cy="6858077"/>
          </a:xfrm>
        </p:spPr>
      </p:pic>
    </p:spTree>
    <p:extLst>
      <p:ext uri="{BB962C8B-B14F-4D97-AF65-F5344CB8AC3E}">
        <p14:creationId xmlns:p14="http://schemas.microsoft.com/office/powerpoint/2010/main" val="1958784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2288" y="0"/>
            <a:ext cx="10972800" cy="6858000"/>
          </a:xfrm>
        </p:spPr>
      </p:pic>
    </p:spTree>
    <p:extLst>
      <p:ext uri="{BB962C8B-B14F-4D97-AF65-F5344CB8AC3E}">
        <p14:creationId xmlns:p14="http://schemas.microsoft.com/office/powerpoint/2010/main" val="3770677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Next Steps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9153" y="1249960"/>
            <a:ext cx="6996814" cy="4859891"/>
          </a:xfrm>
        </p:spPr>
      </p:pic>
      <p:sp>
        <p:nvSpPr>
          <p:cNvPr id="5" name="TextBox 4"/>
          <p:cNvSpPr txBox="1"/>
          <p:nvPr/>
        </p:nvSpPr>
        <p:spPr>
          <a:xfrm>
            <a:off x="201336" y="2122414"/>
            <a:ext cx="4471332" cy="954107"/>
          </a:xfrm>
          <a:prstGeom prst="rect">
            <a:avLst/>
          </a:prstGeom>
          <a:noFill/>
        </p:spPr>
        <p:txBody>
          <a:bodyPr wrap="square" rtlCol="0">
            <a:spAutoFit/>
          </a:bodyPr>
          <a:lstStyle/>
          <a:p>
            <a:r>
              <a:rPr lang="en-GB" sz="2800" dirty="0"/>
              <a:t>How to Download Plots and Data</a:t>
            </a:r>
          </a:p>
        </p:txBody>
      </p:sp>
    </p:spTree>
    <p:extLst>
      <p:ext uri="{BB962C8B-B14F-4D97-AF65-F5344CB8AC3E}">
        <p14:creationId xmlns:p14="http://schemas.microsoft.com/office/powerpoint/2010/main" val="1950614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1040" y="1206114"/>
            <a:ext cx="8450092" cy="5289572"/>
          </a:xfrm>
          <a:prstGeom prst="rect">
            <a:avLst/>
          </a:prstGeom>
        </p:spPr>
      </p:pic>
      <p:sp>
        <p:nvSpPr>
          <p:cNvPr id="4" name="Title 3"/>
          <p:cNvSpPr>
            <a:spLocks noGrp="1"/>
          </p:cNvSpPr>
          <p:nvPr>
            <p:ph type="title"/>
          </p:nvPr>
        </p:nvSpPr>
        <p:spPr>
          <a:xfrm>
            <a:off x="343248" y="0"/>
            <a:ext cx="3314351" cy="1325563"/>
          </a:xfrm>
        </p:spPr>
        <p:txBody>
          <a:bodyPr/>
          <a:lstStyle/>
          <a:p>
            <a:r>
              <a:rPr lang="en-GB" dirty="0"/>
              <a:t>Accessibility</a:t>
            </a:r>
          </a:p>
        </p:txBody>
      </p:sp>
      <p:sp>
        <p:nvSpPr>
          <p:cNvPr id="5" name="Content Placeholder 4"/>
          <p:cNvSpPr>
            <a:spLocks noGrp="1"/>
          </p:cNvSpPr>
          <p:nvPr>
            <p:ph idx="1"/>
          </p:nvPr>
        </p:nvSpPr>
        <p:spPr>
          <a:xfrm>
            <a:off x="83890" y="1825625"/>
            <a:ext cx="3212983" cy="4449340"/>
          </a:xfrm>
        </p:spPr>
        <p:txBody>
          <a:bodyPr/>
          <a:lstStyle/>
          <a:p>
            <a:r>
              <a:rPr lang="en-GB" dirty="0"/>
              <a:t>Contact the Accessibility and Usability Team </a:t>
            </a:r>
          </a:p>
          <a:p>
            <a:r>
              <a:rPr lang="en-GB" dirty="0"/>
              <a:t>Email: </a:t>
            </a:r>
            <a:r>
              <a:rPr lang="en-GB" dirty="0" err="1"/>
              <a:t>digital.accessibility@gov.scot</a:t>
            </a:r>
            <a:endParaRPr lang="en-GB" dirty="0"/>
          </a:p>
        </p:txBody>
      </p:sp>
      <p:sp>
        <p:nvSpPr>
          <p:cNvPr id="6" name="TextBox 5"/>
          <p:cNvSpPr txBox="1"/>
          <p:nvPr/>
        </p:nvSpPr>
        <p:spPr>
          <a:xfrm>
            <a:off x="5316713" y="559783"/>
            <a:ext cx="6304419" cy="646331"/>
          </a:xfrm>
          <a:prstGeom prst="rect">
            <a:avLst/>
          </a:prstGeom>
          <a:noFill/>
        </p:spPr>
        <p:txBody>
          <a:bodyPr wrap="square" rtlCol="0">
            <a:spAutoFit/>
          </a:bodyPr>
          <a:lstStyle/>
          <a:p>
            <a:r>
              <a:rPr lang="en-GB" dirty="0"/>
              <a:t>https://www.gov.uk/service-manual/helping-people-to-use-your-service/understanding-wcag</a:t>
            </a:r>
          </a:p>
        </p:txBody>
      </p:sp>
    </p:spTree>
    <p:extLst>
      <p:ext uri="{BB962C8B-B14F-4D97-AF65-F5344CB8AC3E}">
        <p14:creationId xmlns:p14="http://schemas.microsoft.com/office/powerpoint/2010/main" val="146493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50483"/>
            <a:ext cx="8998591" cy="1251721"/>
          </a:xfrm>
        </p:spPr>
        <p:txBody>
          <a:bodyPr/>
          <a:lstStyle/>
          <a:p>
            <a:r>
              <a:rPr lang="en-GB" dirty="0"/>
              <a:t>Work during </a:t>
            </a:r>
            <a:r>
              <a:rPr lang="en-GB" dirty="0" err="1"/>
              <a:t>COVID</a:t>
            </a:r>
            <a:endParaRPr lang="en-GB" dirty="0"/>
          </a:p>
        </p:txBody>
      </p:sp>
      <p:sp>
        <p:nvSpPr>
          <p:cNvPr id="6" name="Subtitle 5"/>
          <p:cNvSpPr>
            <a:spLocks noGrp="1"/>
          </p:cNvSpPr>
          <p:nvPr>
            <p:ph type="subTitle" idx="1"/>
          </p:nvPr>
        </p:nvSpPr>
        <p:spPr/>
        <p:txBody>
          <a:bodyPr/>
          <a:lstStyle/>
          <a:p>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6614" y="2116669"/>
            <a:ext cx="7373362" cy="4152759"/>
          </a:xfrm>
          <a:prstGeom prst="rect">
            <a:avLst/>
          </a:prstGeom>
        </p:spPr>
      </p:pic>
    </p:spTree>
    <p:extLst>
      <p:ext uri="{BB962C8B-B14F-4D97-AF65-F5344CB8AC3E}">
        <p14:creationId xmlns:p14="http://schemas.microsoft.com/office/powerpoint/2010/main" val="33198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4" name="Content Placeholder 3"/>
          <p:cNvSpPr>
            <a:spLocks noGrp="1"/>
          </p:cNvSpPr>
          <p:nvPr>
            <p:ph idx="1"/>
          </p:nvPr>
        </p:nvSpPr>
        <p:spPr>
          <a:xfrm>
            <a:off x="838200" y="1690688"/>
            <a:ext cx="9236529" cy="4252912"/>
          </a:xfrm>
        </p:spPr>
        <p:txBody>
          <a:bodyPr/>
          <a:lstStyle/>
          <a:p>
            <a:r>
              <a:rPr lang="en-GB" dirty="0"/>
              <a:t>Shiny Apps can be frustrating to set up, but second one is easier.</a:t>
            </a:r>
          </a:p>
          <a:p>
            <a:r>
              <a:rPr lang="en-GB" dirty="0"/>
              <a:t>Recreational Fisheries and Aquaculture policy colleagues, have found this is an intuitive visualisation of the tabulated data.</a:t>
            </a:r>
          </a:p>
          <a:p>
            <a:r>
              <a:rPr lang="en-GB" dirty="0"/>
              <a:t>Industry Stakeholders, such as  Salmon Scotland have  requested access to the Shiny.</a:t>
            </a:r>
          </a:p>
          <a:p>
            <a:pPr marL="0" indent="0">
              <a:buNone/>
            </a:pPr>
            <a:endParaRPr lang="en-GB" dirty="0"/>
          </a:p>
        </p:txBody>
      </p:sp>
      <p:pic>
        <p:nvPicPr>
          <p:cNvPr id="7" name="Picture 6"/>
          <p:cNvPicPr>
            <a:picLocks noChangeAspect="1"/>
          </p:cNvPicPr>
          <p:nvPr/>
        </p:nvPicPr>
        <p:blipFill>
          <a:blip r:embed="rId3"/>
          <a:stretch>
            <a:fillRect/>
          </a:stretch>
        </p:blipFill>
        <p:spPr>
          <a:xfrm>
            <a:off x="9574749" y="5771231"/>
            <a:ext cx="2617251" cy="10813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1643" y="3955979"/>
            <a:ext cx="2171722" cy="906283"/>
          </a:xfrm>
          <a:prstGeom prst="rect">
            <a:avLst/>
          </a:prstGeom>
        </p:spPr>
      </p:pic>
    </p:spTree>
    <p:extLst>
      <p:ext uri="{BB962C8B-B14F-4D97-AF65-F5344CB8AC3E}">
        <p14:creationId xmlns:p14="http://schemas.microsoft.com/office/powerpoint/2010/main" val="1200545635"/>
      </p:ext>
    </p:extLst>
  </p:cSld>
  <p:clrMapOvr>
    <a:masterClrMapping/>
  </p:clrMapOvr>
  <mc:AlternateContent xmlns:mc="http://schemas.openxmlformats.org/markup-compatibility/2006" xmlns:p14="http://schemas.microsoft.com/office/powerpoint/2010/main">
    <mc:Choice Requires="p14">
      <p:transition spd="slow" p14:dur="2000" advTm="21793"/>
    </mc:Choice>
    <mc:Fallback xmlns="">
      <p:transition spd="slow" advTm="2179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Useful Resources</a:t>
            </a:r>
          </a:p>
        </p:txBody>
      </p:sp>
      <p:sp>
        <p:nvSpPr>
          <p:cNvPr id="3" name="Content Placeholder 2"/>
          <p:cNvSpPr>
            <a:spLocks noGrp="1"/>
          </p:cNvSpPr>
          <p:nvPr>
            <p:ph idx="1"/>
          </p:nvPr>
        </p:nvSpPr>
        <p:spPr/>
        <p:txBody>
          <a:bodyPr>
            <a:normAutofit fontScale="92500" lnSpcReduction="20000"/>
          </a:bodyPr>
          <a:lstStyle/>
          <a:p>
            <a:pPr marL="0" indent="0">
              <a:buNone/>
            </a:pPr>
            <a:r>
              <a:rPr lang="en-GB" dirty="0">
                <a:solidFill>
                  <a:srgbClr val="0070C0"/>
                </a:solidFill>
              </a:rPr>
              <a:t>https://statslectures.com/</a:t>
            </a:r>
            <a:endParaRPr lang="en-GB" dirty="0">
              <a:solidFill>
                <a:srgbClr val="0070C0"/>
              </a:solidFill>
              <a:hlinkClick r:id="rId3"/>
            </a:endParaRPr>
          </a:p>
          <a:p>
            <a:pPr marL="0" indent="0">
              <a:buNone/>
            </a:pPr>
            <a:r>
              <a:rPr lang="en-GB" dirty="0">
                <a:solidFill>
                  <a:prstClr val="black"/>
                </a:solidFill>
                <a:hlinkClick r:id="rId3"/>
              </a:rPr>
              <a:t>https://mastering-shiny.org/index.html</a:t>
            </a:r>
            <a:endParaRPr lang="en-GB" dirty="0">
              <a:solidFill>
                <a:prstClr val="black"/>
              </a:solidFill>
            </a:endParaRPr>
          </a:p>
          <a:p>
            <a:pPr marL="0" indent="0">
              <a:buNone/>
            </a:pPr>
            <a:r>
              <a:rPr lang="en-GB" dirty="0">
                <a:solidFill>
                  <a:prstClr val="black"/>
                </a:solidFill>
                <a:hlinkClick r:id="rId4"/>
              </a:rPr>
              <a:t>https://shiny.rstudio.com/tutorial/</a:t>
            </a:r>
          </a:p>
          <a:p>
            <a:pPr marL="0" indent="0">
              <a:buNone/>
            </a:pPr>
            <a:r>
              <a:rPr lang="en-GB" dirty="0">
                <a:solidFill>
                  <a:prstClr val="black"/>
                </a:solidFill>
                <a:hlinkClick r:id="rId4"/>
              </a:rPr>
              <a:t>https://stackoverflow.com</a:t>
            </a:r>
            <a:endParaRPr lang="en-GB" dirty="0">
              <a:solidFill>
                <a:prstClr val="black"/>
              </a:solidFill>
            </a:endParaRPr>
          </a:p>
          <a:p>
            <a:pPr marL="0" indent="0">
              <a:buNone/>
            </a:pPr>
            <a:r>
              <a:rPr lang="en-GB" dirty="0">
                <a:hlinkClick r:id="rId5"/>
              </a:rPr>
              <a:t>https://style.ons.gov.uk/category/data-visualisation/interactives-chart-animations-dashboards/</a:t>
            </a:r>
            <a:r>
              <a:rPr lang="en-GB" dirty="0"/>
              <a:t> </a:t>
            </a:r>
            <a:endParaRPr lang="en-GB" dirty="0">
              <a:solidFill>
                <a:prstClr val="black"/>
              </a:solidFill>
            </a:endParaRPr>
          </a:p>
          <a:p>
            <a:pPr marL="0" indent="0">
              <a:buNone/>
            </a:pPr>
            <a:r>
              <a:rPr lang="en-GB" dirty="0">
                <a:solidFill>
                  <a:prstClr val="black"/>
                </a:solidFill>
                <a:hlinkClick r:id="rId6"/>
              </a:rPr>
              <a:t>http://rstudio.github.io/shinydashboard/structure.html</a:t>
            </a:r>
            <a:endParaRPr lang="en-GB" dirty="0">
              <a:solidFill>
                <a:prstClr val="black"/>
              </a:solidFill>
            </a:endParaRPr>
          </a:p>
          <a:p>
            <a:pPr marL="0" indent="0">
              <a:buNone/>
            </a:pPr>
            <a:r>
              <a:rPr lang="en-GB" dirty="0">
                <a:hlinkClick r:id="rId7"/>
              </a:rPr>
              <a:t>Building Shiny apps - an interactive tutorial (deanattali.com)</a:t>
            </a:r>
            <a:endParaRPr lang="en-GB" dirty="0"/>
          </a:p>
          <a:p>
            <a:pPr marL="0" indent="0">
              <a:buNone/>
            </a:pPr>
            <a:r>
              <a:rPr lang="en-GB" dirty="0">
                <a:solidFill>
                  <a:prstClr val="black"/>
                </a:solidFill>
                <a:hlinkClick r:id="rId8"/>
              </a:rPr>
              <a:t>https://scotland.shinyapps.io/sg-aquaculture-production-surveys/</a:t>
            </a:r>
            <a:r>
              <a:rPr lang="en-GB" dirty="0">
                <a:solidFill>
                  <a:prstClr val="black"/>
                </a:solidFill>
              </a:rPr>
              <a:t> </a:t>
            </a:r>
          </a:p>
          <a:p>
            <a:pPr marL="0" indent="0">
              <a:buNone/>
            </a:pPr>
            <a:r>
              <a:rPr lang="en-GB" dirty="0">
                <a:solidFill>
                  <a:prstClr val="black"/>
                </a:solidFill>
                <a:hlinkClick r:id="rId9"/>
              </a:rPr>
              <a:t>https://www.gov.uk/service-manual/helping-people-to-use-your-service/understanding-wcag</a:t>
            </a:r>
            <a:endParaRPr lang="en-GB" dirty="0">
              <a:solidFill>
                <a:prstClr val="black"/>
              </a:solidFill>
            </a:endParaRPr>
          </a:p>
          <a:p>
            <a:pPr marL="0" indent="0">
              <a:buNone/>
            </a:pPr>
            <a:endParaRPr lang="en-GB" dirty="0">
              <a:solidFill>
                <a:prstClr val="black"/>
              </a:solidFill>
            </a:endParaRPr>
          </a:p>
          <a:p>
            <a:pPr marL="0" indent="0">
              <a:buNone/>
            </a:pPr>
            <a:endParaRPr lang="en-GB" dirty="0"/>
          </a:p>
          <a:p>
            <a:pPr marL="0" indent="0">
              <a:buNone/>
            </a:pPr>
            <a:endParaRPr lang="en-GB" dirty="0">
              <a:solidFill>
                <a:prstClr val="black"/>
              </a:solidFill>
            </a:endParaRPr>
          </a:p>
          <a:p>
            <a:pPr marL="0" indent="0">
              <a:buNone/>
            </a:pPr>
            <a:endParaRPr lang="en-GB" dirty="0">
              <a:solidFill>
                <a:prstClr val="black"/>
              </a:solidFill>
            </a:endParaRPr>
          </a:p>
          <a:p>
            <a:pPr marL="0" indent="0">
              <a:buNone/>
            </a:pPr>
            <a:endParaRPr lang="en-GB" dirty="0">
              <a:solidFill>
                <a:prstClr val="black"/>
              </a:solidFill>
            </a:endParaRPr>
          </a:p>
          <a:p>
            <a:pPr marL="0" indent="0">
              <a:buNone/>
            </a:pPr>
            <a:endParaRPr lang="en-GB" dirty="0">
              <a:solidFill>
                <a:prstClr val="black"/>
              </a:solidFill>
            </a:endParaRPr>
          </a:p>
          <a:p>
            <a:pPr marL="0" indent="0">
              <a:buNone/>
            </a:pPr>
            <a:endParaRPr lang="en-GB" dirty="0">
              <a:solidFill>
                <a:prstClr val="black"/>
              </a:solidFill>
            </a:endParaRPr>
          </a:p>
          <a:p>
            <a:pPr marL="0" indent="0">
              <a:buNone/>
            </a:pPr>
            <a:endParaRPr lang="en-GB" dirty="0"/>
          </a:p>
        </p:txBody>
      </p:sp>
    </p:spTree>
    <p:extLst>
      <p:ext uri="{BB962C8B-B14F-4D97-AF65-F5344CB8AC3E}">
        <p14:creationId xmlns:p14="http://schemas.microsoft.com/office/powerpoint/2010/main" val="317112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953712" y="805769"/>
            <a:ext cx="8051131" cy="5592537"/>
          </a:xfrm>
        </p:spPr>
      </p:pic>
      <p:sp>
        <p:nvSpPr>
          <p:cNvPr id="7" name="Rectangle 6"/>
          <p:cNvSpPr/>
          <p:nvPr/>
        </p:nvSpPr>
        <p:spPr>
          <a:xfrm>
            <a:off x="2565002" y="345686"/>
            <a:ext cx="2636299" cy="369332"/>
          </a:xfrm>
          <a:prstGeom prst="rect">
            <a:avLst/>
          </a:prstGeom>
        </p:spPr>
        <p:txBody>
          <a:bodyPr wrap="none">
            <a:spAutoFit/>
          </a:bodyPr>
          <a:lstStyle/>
          <a:p>
            <a:r>
              <a:rPr lang="en-GB" dirty="0"/>
              <a:t>https://statslectures.com/</a:t>
            </a:r>
          </a:p>
        </p:txBody>
      </p:sp>
    </p:spTree>
    <p:extLst>
      <p:ext uri="{BB962C8B-B14F-4D97-AF65-F5344CB8AC3E}">
        <p14:creationId xmlns:p14="http://schemas.microsoft.com/office/powerpoint/2010/main" val="2043825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Health and Welfare Group</a:t>
            </a:r>
            <a:br>
              <a:rPr lang="en-GB" dirty="0"/>
            </a:br>
            <a:r>
              <a:rPr lang="en-GB" dirty="0"/>
              <a:t>Salmon and Freshwater Fisheries Programme</a:t>
            </a:r>
          </a:p>
        </p:txBody>
      </p:sp>
      <p:pic>
        <p:nvPicPr>
          <p:cNvPr id="4" name="Content Placeholder 3"/>
          <p:cNvPicPr>
            <a:picLocks noGrp="1" noChangeAspect="1"/>
          </p:cNvPicPr>
          <p:nvPr>
            <p:ph idx="1"/>
          </p:nvPr>
        </p:nvPicPr>
        <p:blipFill>
          <a:blip r:embed="rId3"/>
          <a:stretch>
            <a:fillRect/>
          </a:stretch>
        </p:blipFill>
        <p:spPr>
          <a:xfrm>
            <a:off x="5378543" y="2468017"/>
            <a:ext cx="4572396" cy="3066554"/>
          </a:xfrm>
          <a:prstGeom prst="rect">
            <a:avLst/>
          </a:prstGeom>
        </p:spPr>
      </p:pic>
      <p:sp>
        <p:nvSpPr>
          <p:cNvPr id="3" name="TextBox 2"/>
          <p:cNvSpPr txBox="1"/>
          <p:nvPr/>
        </p:nvSpPr>
        <p:spPr>
          <a:xfrm>
            <a:off x="629175" y="2046913"/>
            <a:ext cx="3468798" cy="3970318"/>
          </a:xfrm>
          <a:prstGeom prst="rect">
            <a:avLst/>
          </a:prstGeom>
          <a:noFill/>
        </p:spPr>
        <p:txBody>
          <a:bodyPr wrap="square" rtlCol="0">
            <a:spAutoFit/>
          </a:bodyPr>
          <a:lstStyle/>
          <a:p>
            <a:r>
              <a:rPr lang="en-GB" dirty="0"/>
              <a:t>Group Lead: Sandy Murray</a:t>
            </a:r>
          </a:p>
          <a:p>
            <a:endParaRPr lang="en-GB" dirty="0"/>
          </a:p>
          <a:p>
            <a:r>
              <a:rPr lang="en-GB" dirty="0"/>
              <a:t>Small team of 5 scientists</a:t>
            </a:r>
          </a:p>
          <a:p>
            <a:endParaRPr lang="en-GB" dirty="0"/>
          </a:p>
          <a:p>
            <a:pPr marL="285750" indent="-285750">
              <a:buFont typeface="Arial" panose="020B0604020202020204" pitchFamily="34" charset="0"/>
              <a:buChar char="•"/>
            </a:pPr>
            <a:r>
              <a:rPr lang="en-GB" dirty="0"/>
              <a:t>Produces Official Statistics for Aquaculture Production in Scotland</a:t>
            </a:r>
          </a:p>
          <a:p>
            <a:pPr marL="285750" indent="-285750">
              <a:buFont typeface="Arial" panose="020B0604020202020204" pitchFamily="34" charset="0"/>
              <a:buChar char="•"/>
            </a:pPr>
            <a:r>
              <a:rPr lang="en-GB" dirty="0"/>
              <a:t>Studies the spread of disease in fish farms and</a:t>
            </a:r>
          </a:p>
          <a:p>
            <a:pPr marL="285750" indent="-285750">
              <a:buFont typeface="Arial" panose="020B0604020202020204" pitchFamily="34" charset="0"/>
              <a:buChar char="•"/>
            </a:pPr>
            <a:r>
              <a:rPr lang="en-GB" dirty="0"/>
              <a:t>Diseases of wild and farmed fish</a:t>
            </a:r>
          </a:p>
          <a:p>
            <a:pPr marL="285750" indent="-285750">
              <a:buFont typeface="Arial" panose="020B0604020202020204" pitchFamily="34" charset="0"/>
              <a:buChar char="•"/>
            </a:pPr>
            <a:r>
              <a:rPr lang="en-GB" dirty="0"/>
              <a:t>Uses epidemiology to understand existing diseases and parasites</a:t>
            </a:r>
          </a:p>
          <a:p>
            <a:endParaRPr lang="en-GB" dirty="0"/>
          </a:p>
        </p:txBody>
      </p:sp>
    </p:spTree>
    <p:extLst>
      <p:ext uri="{BB962C8B-B14F-4D97-AF65-F5344CB8AC3E}">
        <p14:creationId xmlns:p14="http://schemas.microsoft.com/office/powerpoint/2010/main" val="2609183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dirty="0"/>
          </a:p>
        </p:txBody>
      </p:sp>
      <p:pic>
        <p:nvPicPr>
          <p:cNvPr id="6" name="Picture 5"/>
          <p:cNvPicPr>
            <a:picLocks noChangeAspect="1"/>
          </p:cNvPicPr>
          <p:nvPr/>
        </p:nvPicPr>
        <p:blipFill>
          <a:blip r:embed="rId3"/>
          <a:stretch>
            <a:fillRect/>
          </a:stretch>
        </p:blipFill>
        <p:spPr>
          <a:xfrm>
            <a:off x="0" y="0"/>
            <a:ext cx="4940968" cy="2470484"/>
          </a:xfrm>
          <a:prstGeom prst="rect">
            <a:avLst/>
          </a:prstGeom>
        </p:spPr>
      </p:pic>
      <p:sp>
        <p:nvSpPr>
          <p:cNvPr id="3" name="Subtitle 2"/>
          <p:cNvSpPr>
            <a:spLocks noGrp="1"/>
          </p:cNvSpPr>
          <p:nvPr>
            <p:ph type="subTitle" idx="1"/>
          </p:nvPr>
        </p:nvSpPr>
        <p:spPr/>
        <p:txBody>
          <a:bodyPr/>
          <a:lstStyle/>
          <a:p>
            <a:endParaRPr lang="en-GB"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7442" y="2436420"/>
            <a:ext cx="7841155" cy="44349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485" y="14985"/>
            <a:ext cx="8234112" cy="345832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470484"/>
            <a:ext cx="4387516" cy="4387516"/>
          </a:xfrm>
          <a:prstGeom prst="rect">
            <a:avLst/>
          </a:prstGeom>
        </p:spPr>
      </p:pic>
    </p:spTree>
    <p:extLst>
      <p:ext uri="{BB962C8B-B14F-4D97-AF65-F5344CB8AC3E}">
        <p14:creationId xmlns:p14="http://schemas.microsoft.com/office/powerpoint/2010/main" val="584162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723" y="365125"/>
            <a:ext cx="7458075" cy="1574207"/>
          </a:xfrm>
        </p:spPr>
        <p:txBody>
          <a:bodyPr>
            <a:normAutofit/>
          </a:bodyPr>
          <a:lstStyle/>
          <a:p>
            <a:r>
              <a:rPr lang="en-GB" dirty="0"/>
              <a:t>Two Annual Production Surveys:</a:t>
            </a:r>
            <a:br>
              <a:rPr lang="en-GB" dirty="0"/>
            </a:br>
            <a:r>
              <a:rPr lang="en-GB" dirty="0"/>
              <a:t>Finfish and Shellfish</a:t>
            </a:r>
          </a:p>
        </p:txBody>
      </p:sp>
      <p:pic>
        <p:nvPicPr>
          <p:cNvPr id="4" name="Content Placeholder 3"/>
          <p:cNvPicPr>
            <a:picLocks noGrp="1" noChangeAspect="1"/>
          </p:cNvPicPr>
          <p:nvPr>
            <p:ph idx="1"/>
          </p:nvPr>
        </p:nvPicPr>
        <p:blipFill>
          <a:blip r:embed="rId3"/>
          <a:stretch>
            <a:fillRect/>
          </a:stretch>
        </p:blipFill>
        <p:spPr>
          <a:xfrm>
            <a:off x="524901" y="1939332"/>
            <a:ext cx="7518508" cy="47299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1276" y="189736"/>
            <a:ext cx="1775661" cy="2505840"/>
          </a:xfrm>
          <a:prstGeom prst="rect">
            <a:avLst/>
          </a:prstGeom>
          <a:effectLst>
            <a:outerShdw blurRad="50800" dist="38100" dir="13500000" algn="br"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3453" y="189030"/>
            <a:ext cx="1776161" cy="2506545"/>
          </a:xfrm>
          <a:prstGeom prst="rect">
            <a:avLst/>
          </a:prstGeom>
          <a:effectLst>
            <a:outerShdw blurRad="50800" dist="38100" dir="13500000" algn="br" rotWithShape="0">
              <a:prstClr val="black">
                <a:alpha val="40000"/>
              </a:prstClr>
            </a:outerShdw>
          </a:effectLst>
        </p:spPr>
      </p:pic>
      <p:sp>
        <p:nvSpPr>
          <p:cNvPr id="9" name="TextBox 8"/>
          <p:cNvSpPr txBox="1"/>
          <p:nvPr/>
        </p:nvSpPr>
        <p:spPr>
          <a:xfrm>
            <a:off x="8173453" y="4835469"/>
            <a:ext cx="2588529" cy="615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Lorna Munro </a:t>
            </a: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6746" y="5566048"/>
            <a:ext cx="3109754" cy="771252"/>
          </a:xfrm>
          <a:prstGeom prst="rect">
            <a:avLst/>
          </a:prstGeom>
        </p:spPr>
      </p:pic>
      <p:pic>
        <p:nvPicPr>
          <p:cNvPr id="13" name="Picture 12"/>
          <p:cNvPicPr>
            <a:picLocks noChangeAspect="1"/>
          </p:cNvPicPr>
          <p:nvPr/>
        </p:nvPicPr>
        <p:blipFill>
          <a:blip r:embed="rId7"/>
          <a:stretch>
            <a:fillRect/>
          </a:stretch>
        </p:blipFill>
        <p:spPr>
          <a:xfrm>
            <a:off x="8256746" y="3453264"/>
            <a:ext cx="1382204" cy="1382204"/>
          </a:xfrm>
          <a:prstGeom prst="rect">
            <a:avLst/>
          </a:prstGeom>
        </p:spPr>
      </p:pic>
    </p:spTree>
    <p:extLst>
      <p:ext uri="{BB962C8B-B14F-4D97-AF65-F5344CB8AC3E}">
        <p14:creationId xmlns:p14="http://schemas.microsoft.com/office/powerpoint/2010/main" val="3103090908"/>
      </p:ext>
    </p:extLst>
  </p:cSld>
  <p:clrMapOvr>
    <a:masterClrMapping/>
  </p:clrMapOvr>
  <mc:AlternateContent xmlns:mc="http://schemas.openxmlformats.org/markup-compatibility/2006" xmlns:p14="http://schemas.microsoft.com/office/powerpoint/2010/main">
    <mc:Choice Requires="p14">
      <p:transition spd="slow" p14:dur="2000" advTm="11773"/>
    </mc:Choice>
    <mc:Fallback xmlns="">
      <p:transition spd="slow" advTm="1177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Official Statistics – Code of Practice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690688"/>
            <a:ext cx="6962141" cy="435133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8413" y="3976849"/>
            <a:ext cx="9319797" cy="955877"/>
          </a:xfrm>
          <a:prstGeom prst="rect">
            <a:avLst/>
          </a:prstGeom>
          <a:ln>
            <a:solidFill>
              <a:schemeClr val="accent1"/>
            </a:solidFill>
          </a:ln>
        </p:spPr>
      </p:pic>
    </p:spTree>
    <p:extLst>
      <p:ext uri="{BB962C8B-B14F-4D97-AF65-F5344CB8AC3E}">
        <p14:creationId xmlns:p14="http://schemas.microsoft.com/office/powerpoint/2010/main" val="348047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263" y="162726"/>
            <a:ext cx="7952874" cy="1279932"/>
          </a:xfrm>
        </p:spPr>
        <p:txBody>
          <a:bodyPr/>
          <a:lstStyle/>
          <a:p>
            <a:r>
              <a:rPr lang="en-GB" dirty="0"/>
              <a:t>How to get started with R Shiny: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7245" y="1645058"/>
            <a:ext cx="3252536" cy="4267327"/>
          </a:xfrm>
        </p:spPr>
      </p:pic>
      <p:pic>
        <p:nvPicPr>
          <p:cNvPr id="8" name="Picture 7"/>
          <p:cNvPicPr>
            <a:picLocks noChangeAspect="1"/>
          </p:cNvPicPr>
          <p:nvPr/>
        </p:nvPicPr>
        <p:blipFill>
          <a:blip r:embed="rId4"/>
          <a:stretch>
            <a:fillRect/>
          </a:stretch>
        </p:blipFill>
        <p:spPr>
          <a:xfrm>
            <a:off x="279904" y="1542556"/>
            <a:ext cx="3004236" cy="22557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6393" y="1216473"/>
            <a:ext cx="4835592" cy="290794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3013" y="4224312"/>
            <a:ext cx="6062253" cy="2450161"/>
          </a:xfrm>
          <a:prstGeom prst="rect">
            <a:avLst/>
          </a:prstGeom>
        </p:spPr>
      </p:pic>
    </p:spTree>
    <p:extLst>
      <p:ext uri="{BB962C8B-B14F-4D97-AF65-F5344CB8AC3E}">
        <p14:creationId xmlns:p14="http://schemas.microsoft.com/office/powerpoint/2010/main" val="240219751"/>
      </p:ext>
    </p:extLst>
  </p:cSld>
  <p:clrMapOvr>
    <a:masterClrMapping/>
  </p:clrMapOvr>
  <mc:AlternateContent xmlns:mc="http://schemas.openxmlformats.org/markup-compatibility/2006" xmlns:p14="http://schemas.microsoft.com/office/powerpoint/2010/main">
    <mc:Choice Requires="p14">
      <p:transition spd="slow" p14:dur="2000" advTm="37545"/>
    </mc:Choice>
    <mc:Fallback xmlns="">
      <p:transition spd="slow" advTm="37545"/>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2689</TotalTime>
  <Words>2830</Words>
  <Application>Microsoft Office PowerPoint</Application>
  <PresentationFormat>Widescreen</PresentationFormat>
  <Paragraphs>222</Paragraphs>
  <Slides>31</Slides>
  <Notes>31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31</vt:i4>
      </vt:variant>
    </vt:vector>
  </HeadingPairs>
  <TitlesOfParts>
    <vt:vector size="37" baseType="lpstr">
      <vt:lpstr>Arial</vt:lpstr>
      <vt:lpstr>Calibri</vt:lpstr>
      <vt:lpstr>Calibri Light</vt:lpstr>
      <vt:lpstr>Office Theme</vt:lpstr>
      <vt:lpstr>1_Office Theme</vt:lpstr>
      <vt:lpstr>2_Office Theme</vt:lpstr>
      <vt:lpstr>PowerPoint Presentation</vt:lpstr>
      <vt:lpstr>Beginning Work at Marine Scotland Science</vt:lpstr>
      <vt:lpstr>Work during COVID</vt:lpstr>
      <vt:lpstr>PowerPoint Presentation</vt:lpstr>
      <vt:lpstr>Health and Welfare Group Salmon and Freshwater Fisheries Programme</vt:lpstr>
      <vt:lpstr>PowerPoint Presentation</vt:lpstr>
      <vt:lpstr>Two Annual Production Surveys: Finfish and Shellfish</vt:lpstr>
      <vt:lpstr>Official Statistics – Code of Practice</vt:lpstr>
      <vt:lpstr>How to get started with R Shiny:</vt:lpstr>
      <vt:lpstr>Create User Interface (UI)</vt:lpstr>
      <vt:lpstr>ONS Guidelines</vt:lpstr>
      <vt:lpstr>Start Simple  </vt:lpstr>
      <vt:lpstr>Server Code</vt:lpstr>
      <vt:lpstr>Reactivity: Making Plots change with UI Changes</vt:lpstr>
      <vt:lpstr>Reactivity Code in the Server.R</vt:lpstr>
      <vt:lpstr>Use Plotly not Plot</vt:lpstr>
      <vt:lpstr>Dashboard Layout</vt:lpstr>
      <vt:lpstr>PowerPoint Presentation</vt:lpstr>
      <vt:lpstr>PowerPoint Presentation</vt:lpstr>
      <vt:lpstr>PowerPoint Presentation</vt:lpstr>
      <vt:lpstr>PowerPoint Presentation</vt:lpstr>
      <vt:lpstr>Getting your Shiny online</vt:lpstr>
      <vt:lpstr>Getting Shiny on Website</vt:lpstr>
      <vt:lpstr>Shiny for Sea lice and Mortality data</vt:lpstr>
      <vt:lpstr>Sea Lice and Mortality Data</vt:lpstr>
      <vt:lpstr>PowerPoint Presentation</vt:lpstr>
      <vt:lpstr>PowerPoint Presentation</vt:lpstr>
      <vt:lpstr>My Next Steps</vt:lpstr>
      <vt:lpstr>Accessibility</vt:lpstr>
      <vt:lpstr>Summary</vt:lpstr>
      <vt:lpstr>Useful Resources</vt:lpstr>
    </vt:vector>
  </TitlesOfParts>
  <Company>Scottish Government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Murphy J (Joanne)</dc:creator>
  <cp:lastModifiedBy>Oren I (Iris)</cp:lastModifiedBy>
  <cp:revision>115</cp:revision>
  <dcterms:created xsi:type="dcterms:W3CDTF">2022-05-13T07:48:31Z</dcterms:created>
  <dcterms:modified xsi:type="dcterms:W3CDTF">2022-10-05T08:45:20Z</dcterms:modified>
</cp:coreProperties>
</file>